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44" r:id="rId1"/>
  </p:sldMasterIdLst>
  <p:notesMasterIdLst>
    <p:notesMasterId r:id="rId41"/>
  </p:notesMasterIdLst>
  <p:sldIdLst>
    <p:sldId id="256" r:id="rId2"/>
    <p:sldId id="301" r:id="rId3"/>
    <p:sldId id="297" r:id="rId4"/>
    <p:sldId id="298" r:id="rId5"/>
    <p:sldId id="299" r:id="rId6"/>
    <p:sldId id="300" r:id="rId7"/>
    <p:sldId id="259" r:id="rId8"/>
    <p:sldId id="260" r:id="rId9"/>
    <p:sldId id="261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89" r:id="rId22"/>
    <p:sldId id="290" r:id="rId23"/>
    <p:sldId id="274" r:id="rId24"/>
    <p:sldId id="275" r:id="rId25"/>
    <p:sldId id="276" r:id="rId26"/>
    <p:sldId id="291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7" r:id="rId36"/>
    <p:sldId id="288" r:id="rId37"/>
    <p:sldId id="294" r:id="rId38"/>
    <p:sldId id="295" r:id="rId39"/>
    <p:sldId id="296" r:id="rId4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2579"/>
    <p:restoredTop sz="90174"/>
  </p:normalViewPr>
  <p:slideViewPr>
    <p:cSldViewPr snapToGrid="0" snapToObjects="1">
      <p:cViewPr varScale="1">
        <p:scale>
          <a:sx n="82" d="100"/>
          <a:sy n="82" d="100"/>
        </p:scale>
        <p:origin x="1008" y="90"/>
      </p:cViewPr>
      <p:guideLst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ko-KR" altLang="ko-KR" dirty="0"/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BB3DD-86FC-4DCF-8500-59B223A77FE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607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982">
              <a:defRPr/>
            </a:pPr>
            <a:fld id="{91F297C6-D5A5-4BEF-AB19-ED020579269E}" type="slidenum">
              <a:rPr lang="ko-KR" altLang="en-US">
                <a:solidFill>
                  <a:prstClr val="black"/>
                </a:solidFill>
              </a:rPr>
              <a:pPr defTabSz="882982">
                <a:defRPr/>
              </a:pPr>
              <a:t>4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5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ko-KR" dirty="0"/>
          </a:p>
        </p:txBody>
      </p:sp>
      <p:sp>
        <p:nvSpPr>
          <p:cNvPr id="2970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08BB3DD-86FC-4DCF-8500-59B223A77FE3}" type="slidenum">
              <a:rPr lang="ko-KR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38687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82982">
              <a:defRPr/>
            </a:pPr>
            <a:fld id="{91F297C6-D5A5-4BEF-AB19-ED020579269E}" type="slidenum">
              <a:rPr lang="ko-KR" altLang="en-US">
                <a:solidFill>
                  <a:prstClr val="black"/>
                </a:solidFill>
              </a:rPr>
              <a:pPr defTabSz="882982">
                <a:defRPr/>
              </a:pPr>
              <a:t>6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426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2581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598357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313257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4775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0187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524506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386996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763470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544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978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80450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83631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2023-07-19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77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2023-07-19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3060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1729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293510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fld id="{D422D86A-5F52-4165-8473-F1B836277586}" type="datetime1">
              <a:rPr lang="ko-KR" altLang="en-US" smtClean="0"/>
              <a:pPr lvl="0">
                <a:defRPr/>
              </a:pPr>
              <a:t>2023-07-19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lvl="0">
              <a:defRPr/>
            </a:pPr>
            <a:fld id="{AD22CD3B-FDDF-4998-970C-76E6E0BEC65F}" type="slidenum">
              <a:rPr lang="ko-KR" altLang="en-US" smtClean="0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404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  <p:sldLayoutId id="2147483957" r:id="rId13"/>
    <p:sldLayoutId id="2147483958" r:id="rId14"/>
    <p:sldLayoutId id="2147483959" r:id="rId15"/>
    <p:sldLayoutId id="2147483960" r:id="rId16"/>
  </p:sldLayoutIdLst>
  <p:hf sldNum="0" hdr="0" ftr="0" dt="0"/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NUL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468923"/>
            <a:ext cx="12192000" cy="2016369"/>
          </a:xfrm>
        </p:spPr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28954" y="996462"/>
            <a:ext cx="11957538" cy="1340095"/>
          </a:xfrm>
          <a:prstGeom prst="rect">
            <a:avLst/>
          </a:prstGeom>
          <a:solidFill>
            <a:schemeClr val="lt1"/>
          </a:solidFill>
          <a:ln>
            <a:solidFill>
              <a:schemeClr val="lt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4800" b="1" dirty="0">
                <a:solidFill>
                  <a:schemeClr val="dk1"/>
                </a:solidFill>
              </a:rPr>
              <a:t>발달장애인의 감각</a:t>
            </a:r>
            <a:r>
              <a:rPr lang="en-US" altLang="ko-KR" sz="4800" b="1" dirty="0">
                <a:solidFill>
                  <a:schemeClr val="dk1"/>
                </a:solidFill>
              </a:rPr>
              <a:t>,</a:t>
            </a:r>
            <a:r>
              <a:rPr lang="ko-KR" altLang="en-US" sz="4800" b="1" dirty="0">
                <a:solidFill>
                  <a:schemeClr val="dk1"/>
                </a:solidFill>
              </a:rPr>
              <a:t> 지각</a:t>
            </a:r>
            <a:r>
              <a:rPr lang="en-US" altLang="ko-KR" sz="4800" b="1" dirty="0">
                <a:solidFill>
                  <a:schemeClr val="dk1"/>
                </a:solidFill>
              </a:rPr>
              <a:t>,</a:t>
            </a:r>
            <a:r>
              <a:rPr lang="ko-KR" altLang="en-US" sz="4800" b="1" dirty="0">
                <a:solidFill>
                  <a:schemeClr val="dk1"/>
                </a:solidFill>
              </a:rPr>
              <a:t> 운동 발달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1829134"/>
            <a:ext cx="10363200" cy="4386022"/>
          </a:xfrm>
        </p:spPr>
        <p:txBody>
          <a:bodyPr>
            <a:normAutofit fontScale="90000"/>
          </a:bodyPr>
          <a:lstStyle/>
          <a:p>
            <a:pPr lvl="0" algn="l">
              <a:defRPr/>
            </a:pPr>
            <a:r>
              <a:rPr lang="ko-KR" altLang="en-US" sz="2800" dirty="0"/>
              <a:t>○ </a:t>
            </a:r>
            <a:r>
              <a:rPr lang="ko-KR" altLang="en-US" sz="2800" dirty="0" err="1"/>
              <a:t>간상체</a:t>
            </a:r>
            <a:r>
              <a:rPr lang="en-US" altLang="ko-KR" sz="2800" dirty="0"/>
              <a:t>(rod)</a:t>
            </a:r>
            <a:br>
              <a:rPr lang="en-US" altLang="ko-KR" sz="2800" dirty="0"/>
            </a:br>
            <a:r>
              <a:rPr lang="ko-KR" altLang="en-US" sz="2800" dirty="0"/>
              <a:t>   ●</a:t>
            </a:r>
            <a:r>
              <a:rPr lang="en-US" altLang="ko-KR" sz="2800" dirty="0"/>
              <a:t> </a:t>
            </a:r>
            <a:r>
              <a:rPr lang="ko-KR" altLang="en-US" sz="2800" dirty="0"/>
              <a:t>좁고 긴 모양으로 망막 주변부에 위치</a:t>
            </a:r>
            <a:br>
              <a:rPr lang="ko-KR" altLang="en-US" sz="2800" dirty="0"/>
            </a:br>
            <a:r>
              <a:rPr lang="ko-KR" altLang="en-US" sz="2800" dirty="0"/>
              <a:t>   ● 명암 탐지</a:t>
            </a:r>
            <a:br>
              <a:rPr lang="ko-KR" altLang="en-US" sz="2800" dirty="0"/>
            </a:br>
            <a:r>
              <a:rPr lang="ko-KR" altLang="en-US" sz="2800" dirty="0"/>
              <a:t/>
            </a:r>
            <a:br>
              <a:rPr lang="ko-KR" altLang="en-US" sz="2800" dirty="0"/>
            </a:br>
            <a:r>
              <a:rPr lang="ko-KR" altLang="en-US" sz="2800" dirty="0"/>
              <a:t>○ 추상체</a:t>
            </a:r>
            <a:r>
              <a:rPr lang="en-US" altLang="ko-KR" sz="2800" dirty="0"/>
              <a:t>(cone)</a:t>
            </a:r>
            <a:br>
              <a:rPr lang="en-US" altLang="ko-KR" sz="2800" dirty="0"/>
            </a:br>
            <a:r>
              <a:rPr lang="ko-KR" altLang="en-US" sz="2800" dirty="0"/>
              <a:t>   ●</a:t>
            </a:r>
            <a:r>
              <a:rPr lang="en-US" altLang="ko-KR" sz="2800" dirty="0"/>
              <a:t> </a:t>
            </a:r>
            <a:r>
              <a:rPr lang="ko-KR" altLang="en-US" sz="2800" dirty="0"/>
              <a:t>전구 모양으로 짧고 망막의 중심부에 집중</a:t>
            </a:r>
            <a:br>
              <a:rPr lang="ko-KR" altLang="en-US" sz="2800" dirty="0"/>
            </a:br>
            <a:r>
              <a:rPr lang="ko-KR" altLang="en-US" sz="2800" dirty="0"/>
              <a:t>   ● 색채의 지각과 물체의 세부적인 면 관찰</a:t>
            </a:r>
            <a:br>
              <a:rPr lang="ko-KR" altLang="en-US" sz="2800" dirty="0"/>
            </a:br>
            <a:r>
              <a:rPr lang="ko-KR" altLang="en-US" sz="2800" dirty="0"/>
              <a:t/>
            </a:r>
            <a:br>
              <a:rPr lang="ko-KR" altLang="en-US" sz="2800" dirty="0"/>
            </a:br>
            <a:r>
              <a:rPr lang="ko-KR" altLang="en-US" sz="2800" dirty="0"/>
              <a:t>○ 수정체</a:t>
            </a:r>
            <a:r>
              <a:rPr lang="en-US" altLang="ko-KR" sz="2800" dirty="0"/>
              <a:t>(lens)</a:t>
            </a:r>
            <a:br>
              <a:rPr lang="en-US" altLang="ko-KR" sz="2800" dirty="0"/>
            </a:br>
            <a:r>
              <a:rPr lang="ko-KR" altLang="en-US" sz="2800" dirty="0"/>
              <a:t>   ●</a:t>
            </a:r>
            <a:r>
              <a:rPr lang="en-US" altLang="ko-KR" sz="2800" dirty="0"/>
              <a:t> </a:t>
            </a:r>
            <a:r>
              <a:rPr lang="ko-KR" altLang="en-US" sz="2800" dirty="0"/>
              <a:t>카메라의 렌즈와 같은 기능</a:t>
            </a:r>
            <a:br>
              <a:rPr lang="ko-KR" altLang="en-US" sz="2800" dirty="0"/>
            </a:br>
            <a:r>
              <a:rPr lang="ko-KR" altLang="en-US" sz="2800" dirty="0"/>
              <a:t>   ● 물체의 상이 망막에 맺히도록 함</a:t>
            </a:r>
          </a:p>
        </p:txBody>
      </p:sp>
      <p:sp>
        <p:nvSpPr>
          <p:cNvPr id="4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시각 체계의 구조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시각 체계의 구조 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: </a:t>
            </a: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안구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399" y="1829134"/>
            <a:ext cx="10363200" cy="4386022"/>
          </a:xfr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안구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각막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동공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수정체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망막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)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는 </a:t>
            </a:r>
            <a:r>
              <a:rPr kumimoji="0" lang="ko-KR" altLang="en-US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전뇌의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성장과 함께 발달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출생 전 거의 완성되지만 미성숙한 구조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안구의 직경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출생 시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약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17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mm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/ 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3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세 경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약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22.5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mm(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성인보다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1.5 mm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짧음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시각 체계의 구조 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: </a:t>
            </a: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안구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400" y="1546745"/>
            <a:ext cx="10363200" cy="5028866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각막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●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생후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1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년 동안 직경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2 mm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커짐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● 성인은 출생 시 보다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12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mm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정도 더 커짐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망막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●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출생 시 성인의 망막보다 두껍고 대부분 </a:t>
            </a:r>
            <a:r>
              <a:rPr kumimoji="0" lang="ko-KR" altLang="en-US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간상체로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구성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● 점차적으로 두께가 얇아지고 </a:t>
            </a:r>
            <a:r>
              <a:rPr kumimoji="0" lang="ko-KR" altLang="en-US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간상체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사이에 추상체가 발생하면서 분화가 이루어짐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생후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8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개월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)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안구 움직임 및 동공 확장 조절 근육의 발달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●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생후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5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개월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속눈썹 조절 근육 세포의 성장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● 생후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6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개월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동공의 확장 및 기타 근육의 발달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시각 체계의 기능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399" y="1829134"/>
            <a:ext cx="10363200" cy="4386022"/>
          </a:xfr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3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감각 능력 중 가장 늦게 성숙</a:t>
            </a:r>
            <a:br>
              <a:rPr kumimoji="0" lang="ko-KR" altLang="en-US" sz="33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33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33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33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영유아의 시각 제어 가능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목표 제시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장애물 대처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정지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지속적인 움직임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지면의 특성에 따른 적절한 이동 동작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자세 유지 및 신체 중심 이동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시력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399" y="1829134"/>
            <a:ext cx="10363200" cy="4386022"/>
          </a:xfr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3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유아의 시력은 성인보다 낮으며 </a:t>
            </a:r>
            <a:r>
              <a:rPr kumimoji="0" lang="en-US" altLang="ko-KR" sz="33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4~5</a:t>
            </a:r>
            <a:r>
              <a:rPr kumimoji="0" lang="ko-KR" altLang="en-US" sz="33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세까지 지속적으로 발달</a:t>
            </a:r>
            <a:br>
              <a:rPr kumimoji="0" lang="ko-KR" altLang="en-US" sz="33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출생 시 시력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20/200(0.1)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~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20/400(0.05)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생후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1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개월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가까이 있는 사람의 얼굴 표정 구분</a:t>
            </a:r>
            <a:b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생후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6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개월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20/200(0.1)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생후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12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개월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20/50(0.4)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4~5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세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20/20(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정상적 정적 시력 수준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시력 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유형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400" y="1546745"/>
            <a:ext cx="10363200" cy="5028866"/>
          </a:xfr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정적 시력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사람과 물체가 움직이지 않는 상태에서 물체의 형태를 인식하는 능력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동적 시력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사람이 움직이지 않는 상태에서 물체가 움직일 때 나타나는 시력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●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움직이는 물체의 방향과 속도에 관한 정보 제공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 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●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6~20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세 사이에 발달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정적 시력 발달 후 형성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)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●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5~7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세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10~11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세 전후에 중요한 변화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●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25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세 이후 시력 감소 시작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시력 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정적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동적 시력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400" y="1546745"/>
            <a:ext cx="10363200" cy="5028866"/>
          </a:xfr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3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운동 과제 수행과의 상관관계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●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야투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성공률과 동적 시력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r = 0.76 </a:t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    (</a:t>
            </a:r>
            <a:r>
              <a:rPr kumimoji="0" lang="en-US" altLang="ko-KR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Beals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et al., 1971)</a:t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●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야투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성공률과 동적 시력의 가변성 관계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   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(Morris &amp; </a:t>
            </a:r>
            <a:r>
              <a:rPr kumimoji="0" lang="en-US" altLang="ko-KR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Kreighbaum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 1977)</a:t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●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공 잡기 과제 수행과 동적 시력의 유의한 상관관계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   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(Sanderson &amp; Whiting, 1974; 1978)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시력 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시력 저하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400" y="1285275"/>
            <a:ext cx="10363200" cy="5290336"/>
          </a:xfrm>
        </p:spPr>
        <p:txBody>
          <a:bodyPr vert="horz" lIns="91440" tIns="45720" rIns="91440" bIns="45720" anchor="ctr">
            <a:normAutofit/>
          </a:bodyPr>
          <a:lstStyle/>
          <a:p>
            <a:pPr lvl="0" algn="l">
              <a:defRPr/>
            </a:pP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</a:t>
            </a:r>
            <a:r>
              <a:rPr lang="ko-KR" altLang="en-US" sz="2800" dirty="0"/>
              <a:t>○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40~50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대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가장 뚜렷한 시력 저하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  </a:t>
            </a:r>
            <a:r>
              <a:rPr lang="ko-KR" altLang="en-US" sz="2800" dirty="0"/>
              <a:t>○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70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대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최고 시력의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20%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</a:t>
            </a:r>
            <a:r>
              <a:rPr lang="ko-KR" altLang="en-US" sz="2800" dirty="0"/>
              <a:t>○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80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대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최고 시력의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10%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&lt;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원인 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&gt;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노안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/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노시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(presbyopia) - lens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의 탄력 상실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     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특히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60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대 후반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lens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가 두꺼워지고 투명도가 떨어져 빛의 투과성이 저하됨에 따라 가까운 물체에 초점을 맞추는 능력이 현저히 저하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시력 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48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주안시</a:t>
            </a:r>
            <a:endParaRPr kumimoji="0" lang="ko-KR" altLang="en-US" sz="4800" b="1" i="0" u="none" strike="noStrike" kern="1200" cap="none" spc="0" normalizeH="0" baseline="0" dirty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400" y="1094121"/>
            <a:ext cx="10363200" cy="5941866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lvl="0" algn="l">
              <a:defRPr/>
            </a:pP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lang="ko-KR" altLang="en-US" sz="2800"/>
              <a:t>○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좌반구 혹은 우반구의 우세 현상</a:t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lang="ko-KR" altLang="en-US" sz="2800"/>
              <a:t>○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주안시 형성 시기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생애 초기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(Whiting, 1971)</a:t>
            </a:r>
            <a:b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- 3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세경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75%,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5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세경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95%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lang="ko-KR" altLang="en-US" sz="2800"/>
              <a:t>○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주안시와 운동수행 간의 관계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단측 우세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: 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우측 주안시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+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오른손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좌측 주안시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+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왼손</a:t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교차 우세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: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우측 주안시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+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왼손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좌측 주안시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+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오른손</a:t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운동 수행력 연구결과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(Christina et al., 1981; Payne, 1998)</a:t>
            </a:r>
            <a:b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 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단측 우세 </a:t>
            </a:r>
            <a:r>
              <a:rPr kumimoji="0" lang="en-US" altLang="ko-KR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&gt;</a:t>
            </a:r>
            <a:r>
              <a:rPr kumimoji="0" lang="ko-KR" altLang="en-US" sz="24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교차 우세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endParaRPr kumimoji="0" lang="ko-KR" altLang="en-US" sz="28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주안시의</a:t>
            </a: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판별 방법 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: hole-in card </a:t>
            </a: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검사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400" y="1284621"/>
            <a:ext cx="10363200" cy="5941866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칠판에 지름이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1.5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cm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인 점을 그린다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.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35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cm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크기의 정사각형 카드의 중앙에 지름이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0.8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cm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인 구멍을 뚫는다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.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칠판으로부터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2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m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떨어진 지점에 선다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.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손을 뻗은 상테에서 카드를 들고 중앙에 뚫린 구멍을 통해 칠판의 점을 바라본다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.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한 쪽 눈을 감는다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.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칠판의 점이 보이는 쪽의 눈이 주안시가 된다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.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endParaRPr kumimoji="0" lang="ko-KR" altLang="en-US" sz="28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800" dirty="0" smtClean="0"/>
              <a:t>발달장애</a:t>
            </a:r>
            <a:endParaRPr lang="ko-KR" altLang="en-US" sz="48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/>
              <a:t>* </a:t>
            </a:r>
            <a:r>
              <a:rPr lang="ko-KR" altLang="en-US" sz="2400" b="1" dirty="0" smtClean="0"/>
              <a:t>지적장애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* </a:t>
            </a:r>
            <a:r>
              <a:rPr lang="ko-KR" altLang="en-US" sz="2400" b="1" dirty="0" smtClean="0"/>
              <a:t>자폐성장애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502854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시각 체계의 발달과 운동수행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800101" y="916133"/>
            <a:ext cx="10991850" cy="5941866"/>
          </a:xfr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움직이는 사물을 추적하기 위해서는 안구 운동 체계와 운동 체계의 적절한 기능화 필요</a:t>
            </a:r>
            <a:b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안구 운동 체계 구성</a:t>
            </a:r>
            <a:b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추적 체계 </a:t>
            </a: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: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투사체의 속도와 안구 움직임 속도의 조화를 통해 안정적인 </a:t>
            </a:r>
            <a:r>
              <a:rPr kumimoji="0" lang="ko-KR" altLang="en-US" sz="220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망막상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형성</a:t>
            </a:r>
            <a:r>
              <a:rPr kumimoji="0" lang="ko-KR" altLang="en-US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en-US" altLang="ko-KR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saccadic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안구 움직임 체계</a:t>
            </a:r>
            <a:r>
              <a:rPr kumimoji="0" lang="ko-KR" altLang="en-US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:</a:t>
            </a:r>
            <a:r>
              <a:rPr kumimoji="0" lang="ko-KR" altLang="en-US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투사체 위치와 안구 고정 간의 차이 탐색</a:t>
            </a:r>
            <a:r>
              <a:rPr kumimoji="0" lang="en-US" altLang="ko-KR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</a:t>
            </a:r>
            <a:r>
              <a:rPr kumimoji="0" lang="ko-KR" altLang="en-US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초속 </a:t>
            </a:r>
            <a:r>
              <a:rPr kumimoji="0" lang="en-US" altLang="ko-KR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24~33 m</a:t>
            </a:r>
            <a:r>
              <a:rPr kumimoji="0" lang="ko-KR" altLang="en-US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보다 빠른 투사체</a:t>
            </a:r>
            <a:r>
              <a:rPr kumimoji="0" lang="en-US" altLang="ko-KR" sz="22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)</a:t>
            </a:r>
            <a:r>
              <a:rPr kumimoji="0" lang="ko-KR" altLang="en-US" sz="21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1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안구 운동 체계 구성</a:t>
            </a:r>
            <a:b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생후 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40~52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주 이전 영아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: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안구를 자유롭게 움직일 수 없음 </a:t>
            </a: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머리 움직임이 반드시 선행</a:t>
            </a: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)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5~6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세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: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수평면상에서의 움직이는 물체 추적</a:t>
            </a:r>
            <a:b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8~9</a:t>
            </a:r>
            <a:r>
              <a:rPr kumimoji="0" lang="ko-KR" altLang="en-US" sz="22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세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: </a:t>
            </a:r>
            <a:r>
              <a:rPr kumimoji="0" lang="ko-KR" altLang="en-US" sz="22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포물선 궤도의 물체 추적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800" b="1" dirty="0" err="1" smtClean="0"/>
              <a:t>시각발달</a:t>
            </a:r>
            <a:endParaRPr lang="ko-KR" altLang="en-US" sz="4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/>
              <a:t>1) </a:t>
            </a:r>
            <a:r>
              <a:rPr lang="ko-KR" altLang="en-US" sz="2800" b="1" dirty="0" smtClean="0"/>
              <a:t>색 지각 </a:t>
            </a:r>
            <a:r>
              <a:rPr lang="en-US" altLang="ko-KR" sz="2800" b="1" dirty="0" smtClean="0"/>
              <a:t>- </a:t>
            </a:r>
            <a:r>
              <a:rPr lang="ko-KR" altLang="en-US" sz="2800" b="1" dirty="0" smtClean="0"/>
              <a:t>빨강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파랑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노랑</a:t>
            </a:r>
            <a:r>
              <a:rPr lang="en-US" altLang="ko-KR" sz="2800" b="1" dirty="0" smtClean="0"/>
              <a:t>,</a:t>
            </a:r>
            <a:r>
              <a:rPr lang="ko-KR" altLang="en-US" sz="2800" b="1" dirty="0" smtClean="0"/>
              <a:t> 초록 색 구별</a:t>
            </a:r>
            <a:endParaRPr lang="en-US" altLang="ko-KR" sz="2800" b="1" dirty="0" smtClean="0"/>
          </a:p>
          <a:p>
            <a:endParaRPr lang="en-US" altLang="ko-KR" sz="2800" b="1" dirty="0" smtClean="0"/>
          </a:p>
          <a:p>
            <a:r>
              <a:rPr lang="en-US" altLang="ko-KR" sz="2800" b="1" dirty="0" smtClean="0"/>
              <a:t>2) </a:t>
            </a:r>
            <a:r>
              <a:rPr lang="ko-KR" altLang="en-US" sz="2800" b="1" dirty="0" smtClean="0"/>
              <a:t>형태 지각 </a:t>
            </a:r>
            <a:r>
              <a:rPr lang="en-US" altLang="ko-KR" sz="2800" b="1" dirty="0"/>
              <a:t>-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동그라미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네모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세모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눈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코 입 구별</a:t>
            </a:r>
            <a:endParaRPr lang="en-US" altLang="ko-KR" sz="2800" b="1" dirty="0" smtClean="0"/>
          </a:p>
          <a:p>
            <a:endParaRPr lang="en-US" altLang="ko-KR" sz="2800" b="1" dirty="0" smtClean="0"/>
          </a:p>
          <a:p>
            <a:r>
              <a:rPr lang="en-US" altLang="ko-KR" sz="2800" b="1" dirty="0" smtClean="0"/>
              <a:t>3) </a:t>
            </a:r>
            <a:r>
              <a:rPr lang="ko-KR" altLang="en-US" sz="2800" b="1" dirty="0" smtClean="0"/>
              <a:t>깊이 지각 </a:t>
            </a:r>
            <a:r>
              <a:rPr lang="en-US" altLang="ko-KR" sz="2800" b="1" dirty="0" smtClean="0"/>
              <a:t>- </a:t>
            </a:r>
            <a:r>
              <a:rPr lang="ko-KR" altLang="en-US" sz="2800" b="1" dirty="0" smtClean="0"/>
              <a:t>물 깊이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계단 높이</a:t>
            </a:r>
            <a:r>
              <a:rPr lang="en-US" altLang="ko-KR" sz="2800" b="1" dirty="0"/>
              <a:t> </a:t>
            </a:r>
            <a:r>
              <a:rPr lang="ko-KR" altLang="en-US" sz="2800" b="1" dirty="0" smtClean="0"/>
              <a:t>등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5039202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800" b="1" dirty="0" err="1" smtClean="0"/>
              <a:t>촉각발달</a:t>
            </a:r>
            <a:endParaRPr lang="ko-KR" altLang="en-US" sz="4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/>
              <a:t>1) </a:t>
            </a:r>
            <a:r>
              <a:rPr lang="ko-KR" altLang="en-US" sz="2800" b="1" dirty="0" smtClean="0"/>
              <a:t>사물을 혀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피부감각으로 탐지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온도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촉감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질감을 느끼는 인지</a:t>
            </a:r>
            <a:endParaRPr lang="en-US" altLang="ko-KR" sz="2800" b="1" dirty="0" smtClean="0"/>
          </a:p>
          <a:p>
            <a:endParaRPr lang="en-US" altLang="ko-KR" sz="2800" b="1" dirty="0" smtClean="0"/>
          </a:p>
          <a:p>
            <a:r>
              <a:rPr lang="en-US" altLang="ko-KR" sz="2800" b="1" dirty="0" smtClean="0"/>
              <a:t>2) </a:t>
            </a:r>
            <a:r>
              <a:rPr lang="ko-KR" altLang="en-US" sz="2800" b="1" dirty="0" smtClean="0"/>
              <a:t>혀로 단맛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짠맛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메운 맛 등</a:t>
            </a:r>
            <a:endParaRPr lang="en-US" altLang="ko-KR" sz="2800" b="1" dirty="0" smtClean="0"/>
          </a:p>
          <a:p>
            <a:endParaRPr lang="en-US" altLang="ko-KR" sz="2800" b="1" dirty="0" smtClean="0"/>
          </a:p>
          <a:p>
            <a:r>
              <a:rPr lang="en-US" altLang="ko-KR" sz="2800" b="1" dirty="0" smtClean="0"/>
              <a:t>3) </a:t>
            </a:r>
            <a:r>
              <a:rPr lang="ko-KR" altLang="en-US" sz="2800" b="1" dirty="0" smtClean="0"/>
              <a:t>피부로 뜨겁고 차가움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날카로움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미끈함 등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07908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청각 체계의 발달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418943" y="2088984"/>
            <a:ext cx="9354114" cy="4013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청각 체계의 구조와 기능 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:</a:t>
            </a:r>
          </a:p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48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안뜰기관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(vestibular system)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202010" y="1829134"/>
            <a:ext cx="9787979" cy="4534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청각 체계의 구조와 기능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400" y="1094121"/>
            <a:ext cx="10363200" cy="5941866"/>
          </a:xfr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안뜰 기관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(vestibular system)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-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머리 움직임 감지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  ● </a:t>
            </a:r>
            <a:r>
              <a:rPr kumimoji="0" lang="ko-KR" altLang="en-US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속귀의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막미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(membranous labyrinth)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en-US" altLang="ko-KR" sz="28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   </a:t>
            </a:r>
            <a:r>
              <a:rPr kumimoji="0" lang="ko-KR" altLang="en-US" sz="28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500" b="0" i="0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타원주머니</a:t>
            </a:r>
            <a:r>
              <a:rPr kumimoji="0" lang="en-US" altLang="ko-KR" sz="25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(utricle), </a:t>
            </a:r>
            <a:r>
              <a:rPr kumimoji="0" lang="ko-KR" altLang="en-US" sz="2500" b="0" i="0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둥근주머니</a:t>
            </a:r>
            <a:r>
              <a:rPr kumimoji="0" lang="en-US" altLang="ko-KR" sz="25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(saccule), </a:t>
            </a:r>
            <a:r>
              <a:rPr kumimoji="0" lang="ko-KR" altLang="en-US" sz="25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반고리관</a:t>
            </a:r>
            <a:r>
              <a:rPr kumimoji="0" lang="en-US" altLang="ko-KR" sz="25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(semicircular canals)</a:t>
            </a:r>
            <a:r>
              <a:rPr kumimoji="0" lang="ko-KR" altLang="en-US" sz="28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</a:t>
            </a:r>
            <a:r>
              <a:rPr kumimoji="0" lang="ko-KR" altLang="en-US" sz="2800" b="1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기능</a:t>
            </a:r>
            <a:r>
              <a:rPr kumimoji="0" lang="ko-KR" altLang="en-US" sz="28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자세 유지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머리 운동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눈 운동 등의 제어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멀미 현상 유발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endParaRPr kumimoji="0" lang="ko-KR" altLang="en-US" sz="2800" b="0" i="0" u="none" strike="noStrike" kern="1200" cap="none" spc="0" normalizeH="0" baseline="0" dirty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800" b="1" dirty="0" smtClean="0"/>
              <a:t>후각과 미각 발달</a:t>
            </a:r>
            <a:endParaRPr lang="ko-KR" altLang="en-US" sz="48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b="1" dirty="0" smtClean="0"/>
              <a:t>* </a:t>
            </a:r>
            <a:r>
              <a:rPr lang="ko-KR" altLang="en-US" sz="2800" b="1" dirty="0" smtClean="0"/>
              <a:t>냄새로 구분</a:t>
            </a:r>
            <a:r>
              <a:rPr lang="en-US" altLang="ko-KR" sz="2800" b="1" dirty="0" smtClean="0"/>
              <a:t>-</a:t>
            </a:r>
            <a:r>
              <a:rPr lang="ko-KR" altLang="en-US" sz="2800" b="1" dirty="0" smtClean="0"/>
              <a:t>음식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해로운 물질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* </a:t>
            </a:r>
            <a:r>
              <a:rPr lang="ko-KR" altLang="en-US" sz="2800" b="1" dirty="0" smtClean="0"/>
              <a:t>입맛으로 구분</a:t>
            </a:r>
            <a:r>
              <a:rPr lang="en-US" altLang="ko-KR" sz="2800" b="1" dirty="0" smtClean="0"/>
              <a:t>-</a:t>
            </a:r>
            <a:r>
              <a:rPr lang="ko-KR" altLang="en-US" sz="2800" b="1" dirty="0" smtClean="0"/>
              <a:t>단맛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짠맛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신맛 등으로 </a:t>
            </a:r>
            <a:r>
              <a:rPr lang="ko-KR" altLang="en-US" sz="2800" b="1" dirty="0" smtClean="0"/>
              <a:t>구분</a:t>
            </a:r>
            <a:endParaRPr lang="en-US" altLang="ko-KR" sz="2800" b="1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08057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운동감각</a:t>
            </a:r>
          </a:p>
        </p:txBody>
      </p:sp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914400" y="1094121"/>
            <a:ext cx="10363200" cy="5941866"/>
          </a:xfrm>
        </p:spPr>
        <p:txBody>
          <a:bodyPr vert="horz" lIns="91440" tIns="45720" rIns="91440" bIns="45720" anchor="ctr">
            <a:normAutofit/>
          </a:bodyPr>
          <a:lstStyle/>
          <a:p>
            <a:pPr lvl="0">
              <a:lnSpc>
                <a:spcPct val="100000"/>
              </a:lnSpc>
              <a:defRPr/>
            </a:pP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</a:t>
            </a:r>
            <a:r>
              <a:rPr kumimoji="0" lang="ko-KR" altLang="en-US" sz="28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신체감각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시스템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(somatosensory system)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  </a:t>
            </a:r>
            <a:r>
              <a:rPr kumimoji="0" lang="en-US" altLang="ko-KR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●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신체 자체에 대한 정보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  </a:t>
            </a:r>
            <a:r>
              <a:rPr kumimoji="0" lang="en-US" altLang="ko-KR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● </a:t>
            </a:r>
            <a:r>
              <a:rPr kumimoji="0" lang="ko-KR" altLang="en-US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감각수용기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자기감각수용기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(proprioceptor)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  </a:t>
            </a:r>
            <a:r>
              <a:rPr kumimoji="0" lang="en-US" altLang="ko-KR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●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운동감각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(kinesthesia)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에 매우 중요한 역할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감각수용기의 성숙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→ 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정확한 </a:t>
            </a:r>
            <a:r>
              <a:rPr kumimoji="0" lang="ko-KR" altLang="en-US" sz="2800" b="0" i="0" u="none" strike="noStrike" kern="1200" cap="none" spc="0" normalizeH="0" baseline="0" smtClean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운동 행동을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위한 운동감각 </a:t>
            </a:r>
            <a:r>
              <a:rPr kumimoji="0" lang="ko-KR" altLang="en-US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체계            </a:t>
            </a:r>
            <a:r>
              <a:rPr lang="ko-KR" altLang="en-US" sz="2800" spc="0" dirty="0" smtClean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형성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endParaRPr kumimoji="0" lang="ko-KR" altLang="en-US" sz="2800" b="0" i="0" u="none" strike="noStrike" kern="1200" cap="none" spc="0" normalizeH="0" baseline="0" dirty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4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운동감각 체계의 구조와 발달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135063" y="1829134"/>
            <a:ext cx="9890124" cy="941053"/>
          </a:xfrm>
          <a:prstGeom prst="rect">
            <a:avLst/>
          </a:prstGeom>
          <a:ln>
            <a:solidFill>
              <a:schemeClr val="lt1"/>
            </a:solidFill>
          </a:ln>
          <a:effectLst>
            <a:glow rad="63500">
              <a:schemeClr val="accent1">
                <a:satMod val="175000"/>
                <a:alpha val="50000"/>
              </a:schemeClr>
            </a:glow>
            <a:reflection blurRad="6350" stA="50000" endA="300" endPos="35000" dir="5400000" sy="-100000" algn="bl" rotWithShape="0"/>
            <a:softEdge rad="381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defRPr/>
            </a:pPr>
            <a:r>
              <a:rPr lang="ko-KR" altLang="en-US" sz="4000" b="1"/>
              <a:t>근방추</a:t>
            </a:r>
            <a:r>
              <a:rPr lang="en-US" altLang="ko-KR" sz="4000" b="1"/>
              <a:t>(muscle spindle)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150938" y="2958473"/>
            <a:ext cx="9890124" cy="941053"/>
          </a:xfrm>
          <a:prstGeom prst="rect">
            <a:avLst/>
          </a:prstGeom>
          <a:solidFill>
            <a:srgbClr val="6182D6">
              <a:alpha val="100000"/>
            </a:srgbClr>
          </a:solidFill>
          <a:ln w="19050" cap="flat" cmpd="sng" algn="ctr">
            <a:solidFill>
              <a:schemeClr val="lt1">
                <a:alpha val="100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50000"/>
              </a:schemeClr>
            </a:glow>
            <a:reflection blurRad="6350" stA="50000" endA="300" endPos="35000" dir="5400000" sy="-100000" algn="bl" rotWithShape="0"/>
            <a:softEdge rad="38100"/>
          </a:effectLst>
        </p:spPr>
        <p:txBody>
          <a:bodyPr anchor="ctr"/>
          <a:lstStyle/>
          <a:p>
            <a:pPr marL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0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골지건 기관</a:t>
            </a:r>
            <a:r>
              <a:rPr kumimoji="0" lang="en-US" altLang="ko-KR" sz="40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(golgi tendon organs)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1150937" y="4092909"/>
            <a:ext cx="9890124" cy="941053"/>
          </a:xfrm>
          <a:prstGeom prst="rect">
            <a:avLst/>
          </a:prstGeom>
          <a:solidFill>
            <a:srgbClr val="6182D6">
              <a:alpha val="100000"/>
            </a:srgbClr>
          </a:solidFill>
          <a:ln w="19050" cap="flat" cmpd="sng" algn="ctr">
            <a:solidFill>
              <a:schemeClr val="lt1">
                <a:alpha val="100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50000"/>
              </a:schemeClr>
            </a:glow>
            <a:reflection blurRad="6350" stA="50000" endA="300" endPos="35000" dir="5400000" sy="-100000" algn="bl" rotWithShape="0"/>
            <a:softEdge rad="38100"/>
          </a:effectLst>
        </p:spPr>
        <p:txBody>
          <a:bodyPr anchor="ctr"/>
          <a:lstStyle/>
          <a:p>
            <a:pPr marL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0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관절수용기</a:t>
            </a:r>
            <a:r>
              <a:rPr kumimoji="0" lang="en-US" altLang="ko-KR" sz="40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(joint receptors)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150938" y="5207333"/>
            <a:ext cx="9890124" cy="941053"/>
          </a:xfrm>
          <a:prstGeom prst="rect">
            <a:avLst/>
          </a:prstGeom>
          <a:solidFill>
            <a:srgbClr val="6182D6">
              <a:alpha val="100000"/>
            </a:srgbClr>
          </a:solidFill>
          <a:ln w="19050" cap="flat" cmpd="sng" algn="ctr">
            <a:solidFill>
              <a:schemeClr val="lt1">
                <a:alpha val="100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50000"/>
              </a:schemeClr>
            </a:glow>
            <a:reflection blurRad="6350" stA="50000" endA="300" endPos="35000" dir="5400000" sy="-100000" algn="bl" rotWithShape="0"/>
            <a:softEdge rad="38100"/>
          </a:effectLst>
        </p:spPr>
        <p:txBody>
          <a:bodyPr anchor="ctr"/>
          <a:lstStyle/>
          <a:p>
            <a:pPr marL="0" lvl="0" indent="0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0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피부수용기</a:t>
            </a:r>
            <a:r>
              <a:rPr kumimoji="0" lang="en-US" altLang="ko-KR" sz="40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(cutaneous receptors)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근방추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3164" y="1829134"/>
            <a:ext cx="4739042" cy="4472054"/>
          </a:xfrm>
          <a:prstGeom prst="rect">
            <a:avLst/>
          </a:prstGeom>
          <a:effectLst>
            <a:glow rad="63500">
              <a:schemeClr val="accent1">
                <a:satMod val="175000"/>
                <a:alpha val="50000"/>
              </a:schemeClr>
            </a:glow>
            <a:outerShdw blurRad="76200" dist="76200" dir="5400000" algn="ctr" rotWithShape="0">
              <a:srgbClr val="000000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5549900" y="1683984"/>
            <a:ext cx="6330950" cy="4762354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방추바깥근육세포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(extrafusal muscle fiber)</a:t>
            </a:r>
            <a:b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- 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운동명령 전달</a:t>
            </a:r>
            <a:b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근육의 수축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방추속근육세포 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(intrafusal muscle fiber)</a:t>
            </a:r>
            <a:b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- 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운동명령 전달</a:t>
            </a:r>
            <a:b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80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근육의 수축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근방추의 밀도가 높은 곳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눈 주변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손</a:t>
            </a: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목 등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실내, 남자, 테이블이(가) 표시된 사진&#10;&#10;자동 생성된 설명">
            <a:extLst>
              <a:ext uri="{FF2B5EF4-FFF2-40B4-BE49-F238E27FC236}">
                <a16:creationId xmlns:a16="http://schemas.microsoft.com/office/drawing/2014/main" id="{6E37361C-6AD5-4225-AD3F-6E345F27FC9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5" t="25097" r="2856"/>
          <a:stretch/>
        </p:blipFill>
        <p:spPr>
          <a:xfrm>
            <a:off x="1672985" y="1573418"/>
            <a:ext cx="8372471" cy="5176632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607051FE-95C2-4BD3-BE30-0AEE82094E26}"/>
              </a:ext>
            </a:extLst>
          </p:cNvPr>
          <p:cNvSpPr/>
          <p:nvPr/>
        </p:nvSpPr>
        <p:spPr>
          <a:xfrm>
            <a:off x="1962766" y="4899808"/>
            <a:ext cx="709045" cy="709045"/>
          </a:xfrm>
          <a:prstGeom prst="ellipse">
            <a:avLst/>
          </a:prstGeom>
          <a:solidFill>
            <a:schemeClr val="accent3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342A2F1-141F-438F-BE82-D0CD1D5ABDD2}"/>
              </a:ext>
            </a:extLst>
          </p:cNvPr>
          <p:cNvSpPr txBox="1"/>
          <p:nvPr/>
        </p:nvSpPr>
        <p:spPr>
          <a:xfrm>
            <a:off x="1838529" y="176264"/>
            <a:ext cx="157992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defTabSz="914400" latinLnBrk="1">
              <a:buClr>
                <a:srgbClr val="9F4AB6"/>
              </a:buClr>
              <a:defRPr kumimoji="1" sz="2800" b="1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defTabSz="914400" latinLnBrk="1"/>
            <a:lvl3pPr defTabSz="914400" latinLnBrk="1"/>
            <a:lvl4pPr defTabSz="914400" latinLnBrk="1"/>
            <a:lvl5pPr defTabSz="914400" latinLnBrk="1"/>
            <a:lvl6pPr defTabSz="914400" latinLnBrk="1"/>
            <a:lvl7pPr defTabSz="914400" latinLnBrk="1"/>
            <a:lvl8pPr defTabSz="914400" latinLnBrk="1"/>
            <a:lvl9pPr defTabSz="914400" latinLnBrk="1"/>
          </a:lstStyle>
          <a:p>
            <a:pPr algn="ctr"/>
            <a:r>
              <a:rPr lang="ko-KR" altLang="en-US" dirty="0">
                <a:solidFill>
                  <a:schemeClr val="tx1"/>
                </a:solidFill>
              </a:rPr>
              <a:t>지적장애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BAD09177-D404-492B-9010-9AF0745D94C9}"/>
              </a:ext>
            </a:extLst>
          </p:cNvPr>
          <p:cNvGrpSpPr/>
          <p:nvPr/>
        </p:nvGrpSpPr>
        <p:grpSpPr>
          <a:xfrm>
            <a:off x="7920076" y="4738009"/>
            <a:ext cx="2125380" cy="555552"/>
            <a:chOff x="574709" y="5711158"/>
            <a:chExt cx="2125380" cy="555552"/>
          </a:xfrm>
        </p:grpSpPr>
        <p:sp>
          <p:nvSpPr>
            <p:cNvPr id="22" name="사각형: 둥근 모서리 21">
              <a:extLst>
                <a:ext uri="{FF2B5EF4-FFF2-40B4-BE49-F238E27FC236}">
                  <a16:creationId xmlns:a16="http://schemas.microsoft.com/office/drawing/2014/main" id="{FD95E892-FC72-4B4B-9885-008761144F15}"/>
                </a:ext>
              </a:extLst>
            </p:cNvPr>
            <p:cNvSpPr/>
            <p:nvPr/>
          </p:nvSpPr>
          <p:spPr>
            <a:xfrm>
              <a:off x="574709" y="5711158"/>
              <a:ext cx="2115645" cy="5555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chemeClr val="accent3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41">
                <a:defRPr/>
              </a:pPr>
              <a:endParaRPr lang="ko-KR" altLang="en-US" sz="200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134BA1-1E54-4CA8-ACF8-83EF31516680}"/>
                </a:ext>
              </a:extLst>
            </p:cNvPr>
            <p:cNvSpPr txBox="1"/>
            <p:nvPr/>
          </p:nvSpPr>
          <p:spPr>
            <a:xfrm>
              <a:off x="584444" y="5765812"/>
              <a:ext cx="21156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defRPr>
              </a:lvl1pPr>
            </a:lstStyle>
            <a:p>
              <a:r>
                <a:rPr lang="ko-KR" altLang="en-US" dirty="0">
                  <a:solidFill>
                    <a:schemeClr val="accent3">
                      <a:lumMod val="75000"/>
                    </a:schemeClr>
                  </a:solidFill>
                </a:rPr>
                <a:t>적절한 교육</a:t>
              </a: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1A0A5D72-ABB0-4AD0-8838-0292ED7AA958}"/>
              </a:ext>
            </a:extLst>
          </p:cNvPr>
          <p:cNvGrpSpPr/>
          <p:nvPr/>
        </p:nvGrpSpPr>
        <p:grpSpPr>
          <a:xfrm>
            <a:off x="7920077" y="5436311"/>
            <a:ext cx="2115645" cy="555552"/>
            <a:chOff x="2868222" y="5717228"/>
            <a:chExt cx="2115645" cy="555552"/>
          </a:xfrm>
        </p:grpSpPr>
        <p:sp>
          <p:nvSpPr>
            <p:cNvPr id="23" name="사각형: 둥근 모서리 22">
              <a:extLst>
                <a:ext uri="{FF2B5EF4-FFF2-40B4-BE49-F238E27FC236}">
                  <a16:creationId xmlns:a16="http://schemas.microsoft.com/office/drawing/2014/main" id="{373D73A8-FCEF-4F73-AF6A-7C704DCA8F12}"/>
                </a:ext>
              </a:extLst>
            </p:cNvPr>
            <p:cNvSpPr/>
            <p:nvPr/>
          </p:nvSpPr>
          <p:spPr>
            <a:xfrm>
              <a:off x="2868222" y="5717228"/>
              <a:ext cx="2115645" cy="555552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chemeClr val="accent3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41">
                <a:defRPr/>
              </a:pPr>
              <a:endParaRPr lang="ko-KR" altLang="en-US" sz="200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44F257-71E1-4380-A524-16EF6AFA1D7E}"/>
                </a:ext>
              </a:extLst>
            </p:cNvPr>
            <p:cNvSpPr txBox="1"/>
            <p:nvPr/>
          </p:nvSpPr>
          <p:spPr>
            <a:xfrm>
              <a:off x="2933361" y="5765812"/>
              <a:ext cx="19853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400" b="1" spc="-15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defRPr>
              </a:lvl1pPr>
            </a:lstStyle>
            <a:p>
              <a:r>
                <a:rPr lang="ko-KR" altLang="en-US" dirty="0">
                  <a:solidFill>
                    <a:schemeClr val="accent3">
                      <a:lumMod val="75000"/>
                    </a:schemeClr>
                  </a:solidFill>
                </a:rPr>
                <a:t>반복 훈련</a:t>
              </a:r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A863135-598F-42DE-B7E9-A90C8A85C2A3}"/>
              </a:ext>
            </a:extLst>
          </p:cNvPr>
          <p:cNvGrpSpPr/>
          <p:nvPr/>
        </p:nvGrpSpPr>
        <p:grpSpPr>
          <a:xfrm>
            <a:off x="2150980" y="3156184"/>
            <a:ext cx="2678881" cy="2781205"/>
            <a:chOff x="6460454" y="2568140"/>
            <a:chExt cx="2115645" cy="2196456"/>
          </a:xfrm>
        </p:grpSpPr>
        <p:pic>
          <p:nvPicPr>
            <p:cNvPr id="34" name="그림 33" descr="사람, 여자, 하늘, 남자이(가) 표시된 사진&#10;&#10;높은 신뢰도로 생성된 설명">
              <a:extLst>
                <a:ext uri="{FF2B5EF4-FFF2-40B4-BE49-F238E27FC236}">
                  <a16:creationId xmlns:a16="http://schemas.microsoft.com/office/drawing/2014/main" id="{B6454CCC-9D19-4F01-B7EF-DECCB80AA7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51085" y="2675641"/>
              <a:ext cx="1927314" cy="1927314"/>
            </a:xfrm>
            <a:prstGeom prst="ellipse">
              <a:avLst/>
            </a:prstGeom>
            <a:ln w="50800">
              <a:solidFill>
                <a:schemeClr val="bg1"/>
              </a:solidFill>
            </a:ln>
            <a:effectLst>
              <a:outerShdw dist="88900" dir="2700000" algn="tl" rotWithShape="0">
                <a:schemeClr val="accent3">
                  <a:alpha val="60000"/>
                </a:schemeClr>
              </a:outerShdw>
            </a:effectLst>
          </p:spPr>
        </p:pic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31BCCB50-08BE-4E3D-984A-F35F9B847853}"/>
                </a:ext>
              </a:extLst>
            </p:cNvPr>
            <p:cNvSpPr/>
            <p:nvPr/>
          </p:nvSpPr>
          <p:spPr>
            <a:xfrm>
              <a:off x="6460454" y="2568140"/>
              <a:ext cx="2115643" cy="2115643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0" name="타원 29">
              <a:extLst>
                <a:ext uri="{FF2B5EF4-FFF2-40B4-BE49-F238E27FC236}">
                  <a16:creationId xmlns:a16="http://schemas.microsoft.com/office/drawing/2014/main" id="{D250E613-A727-4C16-A814-92C5A00FD25A}"/>
                </a:ext>
              </a:extLst>
            </p:cNvPr>
            <p:cNvSpPr/>
            <p:nvPr/>
          </p:nvSpPr>
          <p:spPr>
            <a:xfrm>
              <a:off x="6460455" y="2648952"/>
              <a:ext cx="2115644" cy="2115644"/>
            </a:xfrm>
            <a:prstGeom prst="ellipse">
              <a:avLst/>
            </a:prstGeom>
            <a:noFill/>
            <a:ln>
              <a:solidFill>
                <a:schemeClr val="accent3">
                  <a:alpha val="4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2A2E3DA6-6EC9-4EF5-833D-F42C1F0EB711}"/>
              </a:ext>
            </a:extLst>
          </p:cNvPr>
          <p:cNvGrpSpPr/>
          <p:nvPr/>
        </p:nvGrpSpPr>
        <p:grpSpPr>
          <a:xfrm>
            <a:off x="4954642" y="4407570"/>
            <a:ext cx="1749191" cy="1857821"/>
            <a:chOff x="5159212" y="3583213"/>
            <a:chExt cx="1301243" cy="1382054"/>
          </a:xfrm>
        </p:grpSpPr>
        <p:pic>
          <p:nvPicPr>
            <p:cNvPr id="9" name="그림 8" descr="실내, 벽, 사람, 앉아있는이(가) 표시된 사진&#10;&#10;자동 생성된 설명">
              <a:extLst>
                <a:ext uri="{FF2B5EF4-FFF2-40B4-BE49-F238E27FC236}">
                  <a16:creationId xmlns:a16="http://schemas.microsoft.com/office/drawing/2014/main" id="{D9798163-1269-4DA8-ABBE-E7351646C1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223939" y="3673623"/>
              <a:ext cx="1171785" cy="1171785"/>
            </a:xfrm>
            <a:prstGeom prst="ellipse">
              <a:avLst/>
            </a:prstGeom>
            <a:ln w="50800">
              <a:solidFill>
                <a:schemeClr val="bg1"/>
              </a:solidFill>
            </a:ln>
            <a:effectLst>
              <a:outerShdw dist="88900" dir="2700000" algn="tl" rotWithShape="0">
                <a:schemeClr val="accent3">
                  <a:alpha val="60000"/>
                </a:schemeClr>
              </a:outerShdw>
            </a:effectLst>
          </p:spPr>
        </p:pic>
        <p:sp>
          <p:nvSpPr>
            <p:cNvPr id="32" name="타원 31">
              <a:extLst>
                <a:ext uri="{FF2B5EF4-FFF2-40B4-BE49-F238E27FC236}">
                  <a16:creationId xmlns:a16="http://schemas.microsoft.com/office/drawing/2014/main" id="{C57BB2BA-A823-4A59-8C2D-6C0A5223C6A5}"/>
                </a:ext>
              </a:extLst>
            </p:cNvPr>
            <p:cNvSpPr/>
            <p:nvPr/>
          </p:nvSpPr>
          <p:spPr>
            <a:xfrm>
              <a:off x="5159212" y="3583213"/>
              <a:ext cx="1301241" cy="1301241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  <a:alpha val="4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3" name="타원 32">
              <a:extLst>
                <a:ext uri="{FF2B5EF4-FFF2-40B4-BE49-F238E27FC236}">
                  <a16:creationId xmlns:a16="http://schemas.microsoft.com/office/drawing/2014/main" id="{32D74897-76EB-455C-A812-1D950F76B247}"/>
                </a:ext>
              </a:extLst>
            </p:cNvPr>
            <p:cNvSpPr/>
            <p:nvPr/>
          </p:nvSpPr>
          <p:spPr>
            <a:xfrm>
              <a:off x="5159213" y="3664025"/>
              <a:ext cx="1301242" cy="1301242"/>
            </a:xfrm>
            <a:prstGeom prst="ellipse">
              <a:avLst/>
            </a:prstGeom>
            <a:noFill/>
            <a:ln>
              <a:solidFill>
                <a:schemeClr val="accent3">
                  <a:alpha val="43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32B59FD1-B71F-41F3-A877-28F13D1C8F21}"/>
              </a:ext>
            </a:extLst>
          </p:cNvPr>
          <p:cNvGrpSpPr/>
          <p:nvPr/>
        </p:nvGrpSpPr>
        <p:grpSpPr>
          <a:xfrm>
            <a:off x="2181226" y="900700"/>
            <a:ext cx="7689307" cy="2904722"/>
            <a:chOff x="657225" y="900700"/>
            <a:chExt cx="7689307" cy="2777231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EBC3780-669B-40B3-8504-7D951B583C3E}"/>
                </a:ext>
              </a:extLst>
            </p:cNvPr>
            <p:cNvSpPr txBox="1"/>
            <p:nvPr/>
          </p:nvSpPr>
          <p:spPr>
            <a:xfrm>
              <a:off x="657225" y="1421688"/>
              <a:ext cx="7689307" cy="79452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14400" latinLnBrk="1">
                <a:buClr>
                  <a:srgbClr val="9F4AB6"/>
                </a:buClr>
                <a:defRPr kumimoji="1" sz="3200" b="1" spc="-8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panose="020B0604020202020204" pitchFamily="34" charset="0"/>
                </a:defRPr>
              </a:lvl1pPr>
              <a:lvl2pPr defTabSz="914400" latinLnBrk="1"/>
              <a:lvl3pPr defTabSz="914400" latinLnBrk="1"/>
              <a:lvl4pPr defTabSz="914400" latinLnBrk="1"/>
              <a:lvl5pPr defTabSz="914400" latinLnBrk="1"/>
              <a:lvl6pPr defTabSz="914400" latinLnBrk="1"/>
              <a:lvl7pPr defTabSz="914400" latinLnBrk="1"/>
              <a:lvl8pPr defTabSz="914400" latinLnBrk="1"/>
              <a:lvl9pPr defTabSz="914400" latinLnBrk="1"/>
            </a:lstStyle>
            <a:p>
              <a:pPr lvl="0">
                <a:defRPr/>
              </a:pPr>
              <a:r>
                <a:rPr lang="ko-KR" altLang="en-US" sz="2400" dirty="0">
                  <a:ln>
                    <a:solidFill>
                      <a:srgbClr val="307ABE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지적 능력의 발달이 불충분하거나 불완전하여</a:t>
              </a:r>
              <a:endParaRPr lang="en-US" altLang="ko-KR" sz="2400" dirty="0">
                <a:ln>
                  <a:solidFill>
                    <a:srgbClr val="307ABE">
                      <a:alpha val="0"/>
                    </a:srgb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  <a:p>
              <a:pPr lvl="0">
                <a:defRPr/>
              </a:pPr>
              <a:r>
                <a:rPr lang="ko-KR" altLang="en-US" sz="2400" dirty="0">
                  <a:ln>
                    <a:solidFill>
                      <a:srgbClr val="307ABE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생활능력이 저하되는</a:t>
              </a:r>
              <a:r>
                <a:rPr lang="en-US" altLang="ko-KR" sz="2400" dirty="0">
                  <a:ln>
                    <a:solidFill>
                      <a:srgbClr val="307ABE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 </a:t>
              </a:r>
              <a:r>
                <a:rPr lang="ko-KR" altLang="en-US" sz="2400" dirty="0">
                  <a:solidFill>
                    <a:schemeClr val="accent3"/>
                  </a:solidFill>
                </a:rPr>
                <a:t>지능지수 </a:t>
              </a:r>
              <a:r>
                <a:rPr lang="en-US" altLang="ko-KR" sz="2400" dirty="0">
                  <a:solidFill>
                    <a:schemeClr val="accent3"/>
                  </a:solidFill>
                </a:rPr>
                <a:t>70</a:t>
              </a:r>
              <a:r>
                <a:rPr lang="ko-KR" altLang="en-US" sz="2400" dirty="0">
                  <a:solidFill>
                    <a:schemeClr val="accent3"/>
                  </a:solidFill>
                </a:rPr>
                <a:t>이하</a:t>
              </a:r>
              <a:r>
                <a:rPr lang="ko-KR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인 경우 </a:t>
              </a:r>
              <a:endParaRPr lang="ko-KR" altLang="en-US" sz="2400" dirty="0">
                <a:solidFill>
                  <a:schemeClr val="accent3"/>
                </a:solidFill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8CF3F29-731E-47B5-A46D-B27D5573D10B}"/>
                </a:ext>
              </a:extLst>
            </p:cNvPr>
            <p:cNvSpPr txBox="1"/>
            <p:nvPr/>
          </p:nvSpPr>
          <p:spPr>
            <a:xfrm>
              <a:off x="793289" y="900700"/>
              <a:ext cx="668678" cy="155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41">
                <a:defRPr/>
              </a:pPr>
              <a:r>
                <a:rPr lang="en-US" altLang="ko-KR" sz="10001" dirty="0">
                  <a:solidFill>
                    <a:prstClr val="white">
                      <a:lumMod val="65000"/>
                      <a:alpha val="40000"/>
                    </a:prstClr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“</a:t>
              </a:r>
              <a:endParaRPr lang="ko-KR" altLang="en-US" sz="10001" dirty="0">
                <a:solidFill>
                  <a:prstClr val="white">
                    <a:lumMod val="65000"/>
                    <a:alpha val="40000"/>
                  </a:prst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E0AA855-80F2-41D1-ACE4-6EA73621B0F9}"/>
                </a:ext>
              </a:extLst>
            </p:cNvPr>
            <p:cNvSpPr txBox="1"/>
            <p:nvPr/>
          </p:nvSpPr>
          <p:spPr>
            <a:xfrm>
              <a:off x="7690071" y="2118188"/>
              <a:ext cx="649671" cy="15597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41">
                <a:defRPr/>
              </a:pPr>
              <a:r>
                <a:rPr lang="en-US" altLang="ko-KR" sz="10001" dirty="0">
                  <a:solidFill>
                    <a:prstClr val="white">
                      <a:lumMod val="65000"/>
                      <a:alpha val="40000"/>
                    </a:prstClr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”</a:t>
              </a:r>
              <a:endParaRPr lang="ko-KR" altLang="en-US" sz="10001" dirty="0">
                <a:solidFill>
                  <a:prstClr val="white">
                    <a:lumMod val="65000"/>
                    <a:alpha val="40000"/>
                  </a:prst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cxnSp>
          <p:nvCxnSpPr>
            <p:cNvPr id="42" name="직선 연결선 41">
              <a:extLst>
                <a:ext uri="{FF2B5EF4-FFF2-40B4-BE49-F238E27FC236}">
                  <a16:creationId xmlns:a16="http://schemas.microsoft.com/office/drawing/2014/main" id="{73605EAC-CA39-484B-8A74-007E03BADC9F}"/>
                </a:ext>
              </a:extLst>
            </p:cNvPr>
            <p:cNvCxnSpPr>
              <a:cxnSpLocks/>
            </p:cNvCxnSpPr>
            <p:nvPr/>
          </p:nvCxnSpPr>
          <p:spPr>
            <a:xfrm>
              <a:off x="1588097" y="1237071"/>
              <a:ext cx="6200682" cy="0"/>
            </a:xfrm>
            <a:prstGeom prst="line">
              <a:avLst/>
            </a:prstGeom>
            <a:ln w="76200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연결선 42">
              <a:extLst>
                <a:ext uri="{FF2B5EF4-FFF2-40B4-BE49-F238E27FC236}">
                  <a16:creationId xmlns:a16="http://schemas.microsoft.com/office/drawing/2014/main" id="{826D1737-B1C5-49B1-AE78-99008BB56327}"/>
                </a:ext>
              </a:extLst>
            </p:cNvPr>
            <p:cNvCxnSpPr>
              <a:cxnSpLocks/>
            </p:cNvCxnSpPr>
            <p:nvPr/>
          </p:nvCxnSpPr>
          <p:spPr>
            <a:xfrm>
              <a:off x="907508" y="2427600"/>
              <a:ext cx="6725264" cy="0"/>
            </a:xfrm>
            <a:prstGeom prst="line">
              <a:avLst/>
            </a:prstGeom>
            <a:ln w="76200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슬라이드 번호 개체 틀 6">
            <a:extLst>
              <a:ext uri="{FF2B5EF4-FFF2-40B4-BE49-F238E27FC236}">
                <a16:creationId xmlns:a16="http://schemas.microsoft.com/office/drawing/2014/main" id="{44A706F8-C28A-4AC2-90CD-ECDFFC5E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5016" y="6384926"/>
            <a:ext cx="2057400" cy="365125"/>
          </a:xfrm>
        </p:spPr>
        <p:txBody>
          <a:bodyPr/>
          <a:lstStyle/>
          <a:p>
            <a:fld id="{01E412EE-F5AB-41EB-AC78-7DFE8A5815F1}" type="slidenum">
              <a:rPr lang="ko-KR" altLang="en-US" smtClean="0">
                <a:solidFill>
                  <a:schemeClr val="bg1"/>
                </a:solidFill>
              </a:rPr>
              <a:t>3</a:t>
            </a:fld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32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4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골지건</a:t>
            </a:r>
            <a:r>
              <a:rPr kumimoji="0" lang="ko-KR" altLang="en-US" sz="44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기관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92522" y="1829134"/>
            <a:ext cx="3853815" cy="4387005"/>
          </a:xfrm>
          <a:prstGeom prst="rect">
            <a:avLst/>
          </a:prstGeom>
          <a:effectLst>
            <a:glow rad="63500">
              <a:schemeClr val="accent1">
                <a:satMod val="175000"/>
                <a:alpha val="50000"/>
              </a:schemeClr>
            </a:glow>
            <a:outerShdw blurRad="76200" dist="76200" dir="5400000" algn="ctr" rotWithShape="0">
              <a:srgbClr val="000000">
                <a:alpha val="50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제목 1"/>
          <p:cNvSpPr>
            <a:spLocks noGrp="1"/>
          </p:cNvSpPr>
          <p:nvPr>
            <p:ph type="ctrTitle"/>
          </p:nvPr>
        </p:nvSpPr>
        <p:spPr>
          <a:xfrm>
            <a:off x="4946649" y="1641459"/>
            <a:ext cx="6902450" cy="4762354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근육과 건의 접합부에 위치</a:t>
            </a:r>
            <a:b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감각신경세포만 존재</a:t>
            </a:r>
            <a:b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근육의 수축이나 신전에 의한 장력의 변화에 </a:t>
            </a:r>
            <a:r>
              <a:rPr kumimoji="0" lang="ko-KR" altLang="en-US" sz="280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   민감</a:t>
            </a: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</a:t>
            </a:r>
            <a:r>
              <a:rPr kumimoji="0" lang="ko-KR" altLang="en-US" sz="280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등척성</a:t>
            </a: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수축에 활성화</a:t>
            </a:r>
            <a:b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근육의 강성</a:t>
            </a:r>
            <a:r>
              <a:rPr kumimoji="0" lang="en-US" altLang="ko-KR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(stiffness) </a:t>
            </a: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조절</a:t>
            </a:r>
            <a:b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근육의 활성화 </a:t>
            </a:r>
            <a:r>
              <a:rPr kumimoji="0" lang="ko-KR" altLang="en-US" sz="280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억제기능</a:t>
            </a:r>
            <a:r>
              <a:rPr kumimoji="0" lang="en-US" altLang="ko-KR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</a:t>
            </a: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운동 상해 예방을 위한 </a:t>
            </a:r>
            <a:r>
              <a:rPr kumimoji="0" lang="ko-KR" altLang="en-US" sz="280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근육보호</a:t>
            </a:r>
            <a:r>
              <a:rPr kumimoji="0" lang="ko-KR" altLang="en-US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역할</a:t>
            </a:r>
            <a:r>
              <a:rPr kumimoji="0" lang="en-US" altLang="ko-KR" sz="280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4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관절 </a:t>
            </a:r>
            <a:r>
              <a:rPr kumimoji="0" lang="ko-KR" altLang="en-US" sz="44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수용기</a:t>
            </a:r>
            <a:endParaRPr kumimoji="0" lang="ko-KR" altLang="en-US" sz="4400" b="1" i="0" u="none" strike="noStrike" kern="1200" cap="none" spc="0" normalizeH="0" baseline="0" dirty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255587" y="1395046"/>
            <a:ext cx="11680826" cy="3364524"/>
          </a:xfrm>
        </p:spPr>
        <p:txBody>
          <a:bodyPr vert="horz" lIns="91440" tIns="45720" rIns="91440" bIns="45720" anchor="ctr">
            <a:normAutofit fontScale="90000"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움직임 제어에 필요한 역학적 정보 제공</a:t>
            </a:r>
            <a:b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분포 위치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,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유형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,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기능에 따라 분류되는 다양한 기관들의 집합체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루피니소체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Ruffini’s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corpuscle)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: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관절의 </a:t>
            </a:r>
            <a:r>
              <a:rPr kumimoji="0" lang="ko-KR" altLang="en-US" sz="28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각변위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각속도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관절 내부 압력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온도변화 등 감지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골지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golgi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)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종말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: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한계 운동 범위에서 인대의 장력 감지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파치니소체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</a:t>
            </a:r>
            <a:r>
              <a:rPr kumimoji="0" lang="en-US" altLang="ko-KR" sz="2800" b="1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Pacinian’s</a:t>
            </a:r>
            <a:r>
              <a:rPr kumimoji="0" lang="en-US" altLang="ko-KR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corpuscle)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: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관절의 각 가속도 감지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압력 감지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(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특히 손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,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손가락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)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-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ko-KR" altLang="en-US" sz="2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자유신경종말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: </a:t>
            </a: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관절의 통증 </a:t>
            </a:r>
            <a:r>
              <a:rPr kumimoji="0" lang="ko-KR" altLang="en-US" sz="2800" b="0" i="0" u="none" strike="noStrike" kern="1200" cap="none" spc="0" normalizeH="0" baseline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감지</a:t>
            </a:r>
            <a:r>
              <a:rPr lang="en-US" altLang="ko-KR" sz="2800" spc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lang="en-US" altLang="ko-KR" sz="2800" spc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lang="en-US" altLang="ko-KR" sz="2800" spc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*</a:t>
            </a:r>
            <a:r>
              <a:rPr lang="ko-KR" altLang="en-US" sz="2800" spc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축구</a:t>
            </a:r>
            <a:r>
              <a:rPr lang="en-US" altLang="ko-KR" sz="2800" spc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, </a:t>
            </a:r>
            <a:r>
              <a:rPr lang="ko-KR" altLang="en-US" sz="2800" spc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야구</a:t>
            </a:r>
            <a:r>
              <a:rPr lang="en-US" altLang="ko-KR" sz="2800" spc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, </a:t>
            </a:r>
            <a:r>
              <a:rPr lang="ko-KR" altLang="en-US" sz="2800" spc="0" dirty="0" smtClean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>농구</a:t>
            </a:r>
            <a:endParaRPr kumimoji="0" lang="ko-KR" altLang="en-US" sz="2800" b="0" i="0" u="none" strike="noStrike" kern="1200" cap="none" spc="0" normalizeH="0" baseline="0" dirty="0">
              <a:solidFill>
                <a:srgbClr val="000000"/>
              </a:solidFill>
              <a:latin typeface="Calibri"/>
              <a:ea typeface="맑은 고딕"/>
              <a:cs typeface="Calibri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840412" y="4454770"/>
            <a:ext cx="6351588" cy="2403232"/>
          </a:xfrm>
          <a:prstGeom prst="rect">
            <a:avLst/>
          </a:prstGeom>
          <a:effectLst>
            <a:glow rad="63500">
              <a:schemeClr val="accent1">
                <a:satMod val="175000"/>
                <a:alpha val="50000"/>
              </a:schemeClr>
            </a:glow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피부수용기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400" y="916134"/>
            <a:ext cx="10363200" cy="5941866"/>
          </a:xfr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외부 환경으로부터의 정보 감지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유형</a:t>
            </a:r>
            <a:b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● </a:t>
            </a:r>
            <a:r>
              <a:rPr kumimoji="0" lang="ko-KR" altLang="en-US" sz="25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역학수용기</a:t>
            </a: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lang="en-US" altLang="ko-KR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3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파치니소체</a:t>
            </a:r>
            <a:r>
              <a:rPr kumimoji="0" lang="en-US" altLang="ko-KR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,</a:t>
            </a: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3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머켈</a:t>
            </a: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원판</a:t>
            </a:r>
            <a:r>
              <a:rPr kumimoji="0" lang="en-US" altLang="ko-KR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(Merkel’s discs), </a:t>
            </a:r>
            <a:r>
              <a:rPr kumimoji="0" lang="ko-KR" altLang="en-US" sz="23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마이스너소체</a:t>
            </a:r>
            <a:r>
              <a:rPr kumimoji="0" lang="en-US" altLang="ko-KR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(Meissner’s corpuscle), </a:t>
            </a:r>
            <a:r>
              <a:rPr kumimoji="0" lang="ko-KR" altLang="en-US" sz="23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루피니소체</a:t>
            </a: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등</a:t>
            </a:r>
            <a:b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en-US" altLang="ko-KR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역학적 정보 감지</a:t>
            </a: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● </a:t>
            </a:r>
            <a:r>
              <a:rPr kumimoji="0" lang="ko-KR" altLang="en-US" sz="25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열수용기</a:t>
            </a: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en-US" altLang="ko-KR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온도의 변화 감지</a:t>
            </a: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● </a:t>
            </a:r>
            <a:r>
              <a:rPr kumimoji="0" lang="ko-KR" altLang="en-US" sz="25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통각수용기</a:t>
            </a: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en-US" altLang="ko-KR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피부의 통증 감지</a:t>
            </a:r>
            <a:b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3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피부 </a:t>
            </a:r>
            <a:r>
              <a:rPr kumimoji="0" lang="ko-KR" altLang="en-US" sz="25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수용기의</a:t>
            </a: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500" b="0" i="0" u="none" strike="noStrike" kern="1200" cap="none" spc="0" normalizeH="0" baseline="0" dirty="0" err="1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반사운동</a:t>
            </a:r>
            <a:r>
              <a:rPr kumimoji="0" lang="ko-KR" altLang="en-US" sz="2500" b="0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관여는 상해를 예방하는 역할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400" b="1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피부수용기</a:t>
            </a:r>
          </a:p>
        </p:txBody>
      </p:sp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914399" y="916133"/>
            <a:ext cx="10363200" cy="5941866"/>
          </a:xfr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  <a:t/>
            </a:r>
            <a:br>
              <a:rPr kumimoji="0" lang="en-US" altLang="ko-KR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Calibri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○ 반사운동</a:t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8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● 착지반사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(placing reflex)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발바닥에 약한 자극을 주면 다리를 펴게 됨</a:t>
            </a:r>
            <a:b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● 철회반사</a:t>
            </a:r>
            <a:r>
              <a:rPr kumimoji="0" lang="en-US" altLang="ko-KR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(withdrawal reflex)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   </a:t>
            </a:r>
            <a:r>
              <a:rPr kumimoji="0" lang="en-US" altLang="ko-KR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-</a:t>
            </a:r>
            <a:r>
              <a:rPr kumimoji="0" lang="ko-KR" altLang="en-US" sz="23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 발바닥에 날카롭고 집중적인 자극을 주면 다리를 굽히게 됨</a:t>
            </a:r>
            <a: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/>
            </a:r>
            <a:br>
              <a:rPr kumimoji="0" lang="ko-KR" altLang="en-US" sz="2500" b="0" i="0" u="none" strike="noStrike" kern="1200" cap="none" spc="0" normalizeH="0" baseline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</a:br>
            <a:endParaRPr kumimoji="0" lang="ko-KR" altLang="en-US" sz="2500" b="0" i="0" u="none" strike="noStrike" kern="1200" cap="none" spc="0" normalizeH="0" baseline="0">
              <a:solidFill>
                <a:srgbClr val="000000"/>
              </a:solidFill>
              <a:latin typeface="Calibri"/>
              <a:ea typeface="맑은 고딕"/>
              <a:cs typeface="맑은 고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1"/>
            <a:ext cx="10363198" cy="1488830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 sz="4400" b="1" dirty="0" smtClean="0"/>
              <a:t>운동기능발달</a:t>
            </a:r>
            <a:endParaRPr lang="ko-KR" altLang="en-US" sz="4400" b="1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2051538"/>
            <a:ext cx="8534399" cy="3587262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altLang="ko-KR" sz="2800" b="1" dirty="0" smtClean="0">
                <a:solidFill>
                  <a:schemeClr val="tx1"/>
                </a:solidFill>
              </a:rPr>
              <a:t> *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대근육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운동발달</a:t>
            </a:r>
            <a:endParaRPr lang="en-US" altLang="ko-KR" sz="2800" b="1" dirty="0" smtClean="0">
              <a:solidFill>
                <a:schemeClr val="tx1"/>
              </a:solidFill>
            </a:endParaRPr>
          </a:p>
          <a:p>
            <a:pPr lvl="0">
              <a:defRPr/>
            </a:pPr>
            <a:r>
              <a:rPr lang="en-US" altLang="ko-KR" sz="2800" b="1" dirty="0" smtClean="0">
                <a:solidFill>
                  <a:schemeClr val="tx1"/>
                </a:solidFill>
              </a:rPr>
              <a:t> *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소근육</a:t>
            </a:r>
            <a:r>
              <a:rPr lang="ko-KR" altLang="en-US" sz="28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800" b="1" dirty="0" err="1" smtClean="0">
                <a:solidFill>
                  <a:schemeClr val="tx1"/>
                </a:solidFill>
              </a:rPr>
              <a:t>운동발달</a:t>
            </a:r>
            <a:endParaRPr lang="ko-KR" alt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ko-KR" altLang="en-US" sz="4400" b="1" dirty="0" err="1" smtClean="0"/>
              <a:t>대근육</a:t>
            </a:r>
            <a:r>
              <a:rPr lang="ko-KR" altLang="en-US" sz="4400" b="1" dirty="0" smtClean="0"/>
              <a:t> </a:t>
            </a:r>
            <a:r>
              <a:rPr lang="ko-KR" altLang="en-US" sz="4400" b="1" dirty="0" err="1" smtClean="0"/>
              <a:t>운동발달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ko-KR" sz="2800" dirty="0" smtClean="0"/>
              <a:t>* </a:t>
            </a:r>
            <a:r>
              <a:rPr lang="ko-KR" altLang="en-US" sz="2800" dirty="0" smtClean="0"/>
              <a:t>일어서기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* </a:t>
            </a:r>
            <a:r>
              <a:rPr lang="ko-KR" altLang="en-US" sz="2800" dirty="0" smtClean="0"/>
              <a:t>걷기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* </a:t>
            </a:r>
            <a:r>
              <a:rPr lang="ko-KR" altLang="en-US" sz="2800" dirty="0" smtClean="0"/>
              <a:t>뛰기</a:t>
            </a:r>
            <a:endParaRPr lang="en-US" altLang="ko-KR" sz="2800" dirty="0"/>
          </a:p>
          <a:p>
            <a:pPr marL="0" indent="0">
              <a:buNone/>
            </a:pPr>
            <a:r>
              <a:rPr lang="en-US" altLang="ko-KR" sz="2800" dirty="0" smtClean="0"/>
              <a:t>* </a:t>
            </a:r>
            <a:r>
              <a:rPr lang="ko-KR" altLang="en-US" sz="2800" dirty="0" smtClean="0"/>
              <a:t>구르기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* </a:t>
            </a:r>
            <a:r>
              <a:rPr lang="ko-KR" altLang="en-US" sz="2800" dirty="0" smtClean="0"/>
              <a:t>공 던지기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* </a:t>
            </a:r>
            <a:r>
              <a:rPr lang="ko-KR" altLang="en-US" sz="2800" dirty="0" smtClean="0"/>
              <a:t>반환점 돌아오기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* 1m</a:t>
            </a:r>
            <a:r>
              <a:rPr lang="ko-KR" altLang="en-US" sz="2800" dirty="0" smtClean="0"/>
              <a:t>간격으로 장애물 통과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* </a:t>
            </a:r>
            <a:r>
              <a:rPr lang="ko-KR" altLang="en-US" sz="2800" dirty="0" smtClean="0"/>
              <a:t>코끼리 코 </a:t>
            </a:r>
            <a:r>
              <a:rPr lang="en-US" altLang="ko-KR" sz="2800" dirty="0" smtClean="0"/>
              <a:t>5</a:t>
            </a:r>
            <a:r>
              <a:rPr lang="ko-KR" altLang="en-US" sz="2800" dirty="0" smtClean="0"/>
              <a:t>바퀴 돌고 공 튀겨 받아 반환점 돌기</a:t>
            </a:r>
            <a:endParaRPr lang="en-US" altLang="ko-KR" sz="2800" dirty="0" smtClean="0"/>
          </a:p>
          <a:p>
            <a:pPr marL="0" indent="0">
              <a:buNone/>
            </a:pPr>
            <a:r>
              <a:rPr lang="en-US" altLang="ko-KR" sz="2800" dirty="0" smtClean="0"/>
              <a:t>* </a:t>
            </a:r>
            <a:r>
              <a:rPr lang="ko-KR" altLang="en-US" sz="2800" dirty="0" err="1" smtClean="0"/>
              <a:t>외발점프</a:t>
            </a:r>
            <a:r>
              <a:rPr lang="en-US" altLang="ko-KR" sz="2800" dirty="0" smtClean="0"/>
              <a:t> </a:t>
            </a:r>
          </a:p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93249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400" dirty="0" err="1" smtClean="0"/>
              <a:t>소근육</a:t>
            </a:r>
            <a:r>
              <a:rPr lang="ko-KR" altLang="en-US" sz="4400" dirty="0" smtClean="0"/>
              <a:t> </a:t>
            </a:r>
            <a:r>
              <a:rPr lang="ko-KR" altLang="en-US" sz="4400" dirty="0" err="1" smtClean="0"/>
              <a:t>운동발달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b="1" dirty="0" smtClean="0"/>
              <a:t>* 1,2,3m </a:t>
            </a:r>
            <a:r>
              <a:rPr lang="ko-KR" altLang="en-US" sz="2800" b="1" dirty="0" smtClean="0"/>
              <a:t>거리의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항아리에 탁구공</a:t>
            </a:r>
            <a:r>
              <a:rPr lang="en-US" altLang="ko-KR" sz="2800" b="1" dirty="0" smtClean="0"/>
              <a:t>, </a:t>
            </a:r>
            <a:r>
              <a:rPr lang="ko-KR" altLang="en-US" sz="2800" b="1" dirty="0" err="1" smtClean="0"/>
              <a:t>오제미</a:t>
            </a:r>
            <a:r>
              <a:rPr lang="en-US" altLang="ko-KR" sz="2800" b="1" dirty="0" smtClean="0"/>
              <a:t>, </a:t>
            </a:r>
            <a:r>
              <a:rPr lang="ko-KR" altLang="en-US" sz="2800" b="1" dirty="0"/>
              <a:t>테니스 공 </a:t>
            </a:r>
            <a:r>
              <a:rPr lang="ko-KR" altLang="en-US" sz="2800" b="1" dirty="0" smtClean="0"/>
              <a:t>넣기</a:t>
            </a:r>
            <a:r>
              <a:rPr lang="en-US" altLang="ko-KR" sz="2800" b="1" dirty="0" smtClean="0"/>
              <a:t> </a:t>
            </a:r>
          </a:p>
          <a:p>
            <a:r>
              <a:rPr lang="en-US" altLang="ko-KR" sz="2800" b="1" dirty="0" smtClean="0"/>
              <a:t>* </a:t>
            </a:r>
            <a:r>
              <a:rPr lang="ko-KR" altLang="en-US" sz="2800" b="1" dirty="0" smtClean="0"/>
              <a:t>투우 경기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* </a:t>
            </a:r>
            <a:r>
              <a:rPr lang="ko-KR" altLang="en-US" sz="2800" b="1" dirty="0" smtClean="0"/>
              <a:t>장기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* </a:t>
            </a:r>
            <a:r>
              <a:rPr lang="ko-KR" altLang="en-US" sz="2800" b="1" dirty="0" smtClean="0"/>
              <a:t>바둑 알까기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* </a:t>
            </a:r>
            <a:r>
              <a:rPr lang="ko-KR" altLang="en-US" sz="2800" b="1" dirty="0" smtClean="0"/>
              <a:t>발가락으로 </a:t>
            </a:r>
            <a:r>
              <a:rPr lang="ko-KR" altLang="en-US" sz="2800" b="1" dirty="0" err="1" smtClean="0"/>
              <a:t>물건잡기</a:t>
            </a:r>
            <a:endParaRPr lang="en-US" altLang="ko-KR" sz="2800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80452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400" dirty="0" err="1" smtClean="0"/>
              <a:t>통합감각</a:t>
            </a:r>
            <a:endParaRPr lang="ko-KR" altLang="en-US" sz="44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800" b="1" dirty="0" smtClean="0"/>
              <a:t>* </a:t>
            </a:r>
            <a:r>
              <a:rPr lang="ko-KR" altLang="en-US" sz="2800" b="1" dirty="0" smtClean="0"/>
              <a:t>야구</a:t>
            </a:r>
            <a:r>
              <a:rPr lang="en-US" altLang="ko-KR" sz="2800" b="1" dirty="0" smtClean="0"/>
              <a:t>- </a:t>
            </a:r>
            <a:r>
              <a:rPr lang="ko-KR" altLang="en-US" sz="2800" b="1" dirty="0"/>
              <a:t>뛰기</a:t>
            </a:r>
            <a:r>
              <a:rPr lang="en-US" altLang="ko-KR" sz="2800" b="1" dirty="0"/>
              <a:t>, </a:t>
            </a:r>
            <a:r>
              <a:rPr lang="ko-KR" altLang="en-US" sz="2800" b="1" dirty="0" smtClean="0"/>
              <a:t>던지기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받기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치기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서로의 소통</a:t>
            </a:r>
            <a:endParaRPr lang="en-US" altLang="ko-KR" sz="2800" b="1" dirty="0" smtClean="0"/>
          </a:p>
          <a:p>
            <a:r>
              <a:rPr lang="en-US" altLang="ko-KR" sz="2800" b="1" dirty="0"/>
              <a:t>*</a:t>
            </a:r>
            <a:r>
              <a:rPr lang="en-US" altLang="ko-KR" sz="2800" b="1" dirty="0" smtClean="0"/>
              <a:t> </a:t>
            </a:r>
            <a:r>
              <a:rPr lang="ko-KR" altLang="en-US" sz="2800" b="1" dirty="0" smtClean="0"/>
              <a:t>축구</a:t>
            </a:r>
            <a:r>
              <a:rPr lang="en-US" altLang="ko-KR" sz="2800" b="1" dirty="0" smtClean="0"/>
              <a:t>- </a:t>
            </a:r>
            <a:r>
              <a:rPr lang="ko-KR" altLang="en-US" sz="2800" b="1" dirty="0" smtClean="0"/>
              <a:t>뛰기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차기</a:t>
            </a:r>
            <a:r>
              <a:rPr lang="en-US" altLang="ko-KR" sz="2800" b="1" dirty="0" smtClean="0"/>
              <a:t>, </a:t>
            </a:r>
            <a:r>
              <a:rPr lang="ko-KR" altLang="en-US" sz="2800" b="1" dirty="0"/>
              <a:t>받</a:t>
            </a:r>
            <a:r>
              <a:rPr lang="ko-KR" altLang="en-US" sz="2800" b="1" dirty="0" smtClean="0"/>
              <a:t>기</a:t>
            </a:r>
            <a:r>
              <a:rPr lang="en-US" altLang="ko-KR" sz="2800" b="1" dirty="0" smtClean="0"/>
              <a:t>, </a:t>
            </a:r>
            <a:r>
              <a:rPr lang="ko-KR" altLang="en-US" sz="2800" b="1" dirty="0" err="1" smtClean="0"/>
              <a:t>드리볼</a:t>
            </a:r>
            <a:r>
              <a:rPr lang="en-US" altLang="ko-KR" sz="2800" b="1" dirty="0" smtClean="0"/>
              <a:t>, </a:t>
            </a:r>
            <a:r>
              <a:rPr lang="ko-KR" altLang="en-US" sz="2800" b="1" dirty="0" err="1" smtClean="0"/>
              <a:t>해딩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소통</a:t>
            </a:r>
            <a:r>
              <a:rPr lang="en-US" altLang="ko-KR" sz="2800" b="1" dirty="0" smtClean="0"/>
              <a:t>(</a:t>
            </a:r>
            <a:r>
              <a:rPr lang="ko-KR" altLang="en-US" sz="2800" b="1" dirty="0" smtClean="0"/>
              <a:t>신문지</a:t>
            </a:r>
            <a:r>
              <a:rPr lang="en-US" altLang="ko-KR" sz="2800" b="1" dirty="0" smtClean="0"/>
              <a:t>,</a:t>
            </a:r>
            <a:r>
              <a:rPr lang="ko-KR" altLang="en-US" sz="2800" b="1" dirty="0" err="1" smtClean="0"/>
              <a:t>오제미공</a:t>
            </a:r>
            <a:r>
              <a:rPr lang="en-US" altLang="ko-KR" sz="2800" b="1" dirty="0" smtClean="0"/>
              <a:t>,</a:t>
            </a:r>
            <a:r>
              <a:rPr lang="ko-KR" altLang="en-US" sz="2800" b="1" dirty="0" err="1" smtClean="0"/>
              <a:t>정구공</a:t>
            </a:r>
            <a:r>
              <a:rPr lang="en-US" altLang="ko-KR" sz="2800" b="1" dirty="0" smtClean="0"/>
              <a:t>,</a:t>
            </a:r>
            <a:r>
              <a:rPr lang="ko-KR" altLang="en-US" sz="2800" b="1" dirty="0" err="1" smtClean="0"/>
              <a:t>테니스공</a:t>
            </a:r>
            <a:r>
              <a:rPr lang="en-US" altLang="ko-KR" sz="2800" b="1" dirty="0" smtClean="0"/>
              <a:t>,</a:t>
            </a:r>
            <a:r>
              <a:rPr lang="ko-KR" altLang="en-US" sz="2800" b="1" dirty="0" err="1" smtClean="0"/>
              <a:t>탱탱볼</a:t>
            </a:r>
            <a:r>
              <a:rPr lang="ko-KR" altLang="en-US" sz="2800" b="1" dirty="0" smtClean="0"/>
              <a:t> 등</a:t>
            </a:r>
            <a:r>
              <a:rPr lang="en-US" altLang="ko-KR" sz="2800" b="1" dirty="0" smtClean="0"/>
              <a:t>)</a:t>
            </a:r>
            <a:r>
              <a:rPr lang="ko-KR" altLang="en-US" sz="2800" b="1" dirty="0" smtClean="0"/>
              <a:t> 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* </a:t>
            </a:r>
            <a:r>
              <a:rPr lang="ko-KR" altLang="en-US" sz="2800" b="1" dirty="0"/>
              <a:t>농</a:t>
            </a:r>
            <a:r>
              <a:rPr lang="ko-KR" altLang="en-US" sz="2800" b="1" dirty="0" smtClean="0"/>
              <a:t>구 </a:t>
            </a:r>
            <a:r>
              <a:rPr lang="en-US" altLang="ko-KR" sz="2800" b="1" dirty="0" smtClean="0"/>
              <a:t>– </a:t>
            </a:r>
            <a:r>
              <a:rPr lang="ko-KR" altLang="en-US" sz="2800" b="1" dirty="0" err="1" smtClean="0"/>
              <a:t>드리볼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던지기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받기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뛰기</a:t>
            </a:r>
            <a:r>
              <a:rPr lang="en-US" altLang="ko-KR" sz="2800" b="1" dirty="0" smtClean="0"/>
              <a:t>, </a:t>
            </a:r>
            <a:r>
              <a:rPr lang="ko-KR" altLang="en-US" sz="2800" b="1" dirty="0" smtClean="0"/>
              <a:t>소통</a:t>
            </a:r>
            <a:endParaRPr lang="en-US" altLang="ko-KR" sz="2800" b="1" dirty="0" smtClean="0"/>
          </a:p>
          <a:p>
            <a:r>
              <a:rPr lang="en-US" altLang="ko-KR" sz="2800" b="1" dirty="0" smtClean="0"/>
              <a:t>* </a:t>
            </a:r>
            <a:r>
              <a:rPr lang="ko-KR" altLang="en-US" sz="2800" b="1" dirty="0" smtClean="0"/>
              <a:t>탁구공 불어 축구 경기</a:t>
            </a:r>
            <a:r>
              <a:rPr lang="en-US" altLang="ko-KR" sz="2800" b="1" dirty="0" smtClean="0"/>
              <a:t>, 2</a:t>
            </a:r>
            <a:r>
              <a:rPr lang="ko-KR" altLang="en-US" sz="2800" b="1" dirty="0" smtClean="0"/>
              <a:t>인</a:t>
            </a:r>
            <a:r>
              <a:rPr lang="en-US" altLang="ko-KR" sz="2800" b="1" dirty="0" smtClean="0"/>
              <a:t>1</a:t>
            </a:r>
            <a:r>
              <a:rPr lang="ko-KR" altLang="en-US" sz="2800" b="1" dirty="0"/>
              <a:t>각</a:t>
            </a:r>
            <a:r>
              <a:rPr lang="ko-KR" altLang="en-US" sz="2800" b="1" dirty="0" smtClean="0"/>
              <a:t> 축구경기</a:t>
            </a:r>
            <a:r>
              <a:rPr lang="en-US" altLang="ko-KR" sz="2800" b="1" dirty="0"/>
              <a:t> </a:t>
            </a:r>
            <a:r>
              <a:rPr lang="ko-KR" altLang="en-US" sz="2800" b="1" dirty="0" smtClean="0"/>
              <a:t>등의 구기종목 통해                                                                         </a:t>
            </a:r>
            <a:r>
              <a:rPr lang="ko-KR" altLang="en-US" sz="2800" b="1" dirty="0" err="1" smtClean="0"/>
              <a:t>통합감각과</a:t>
            </a:r>
            <a:r>
              <a:rPr lang="ko-KR" altLang="en-US" sz="2800" b="1" dirty="0" smtClean="0"/>
              <a:t> 서로 소통하는 사회성을 배우게 됨 </a:t>
            </a:r>
            <a:r>
              <a:rPr lang="en-US" altLang="ko-KR" sz="2800" b="1" dirty="0" smtClean="0"/>
              <a:t> </a:t>
            </a:r>
            <a:endParaRPr lang="ko-KR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44572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4400" b="1" dirty="0" err="1" smtClean="0"/>
              <a:t>사회성발달</a:t>
            </a:r>
            <a:endParaRPr lang="ko-KR" altLang="en-US" sz="4400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b="1" dirty="0" smtClean="0"/>
              <a:t>*</a:t>
            </a:r>
            <a:r>
              <a:rPr lang="ko-KR" altLang="en-US" sz="2400" b="1" dirty="0" smtClean="0"/>
              <a:t>새로운 것에 </a:t>
            </a:r>
            <a:r>
              <a:rPr lang="ko-KR" altLang="en-US" sz="2400" b="1" dirty="0"/>
              <a:t>관한 운동기능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언어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협동성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* </a:t>
            </a:r>
            <a:r>
              <a:rPr lang="ko-KR" altLang="en-US" sz="2400" b="1" dirty="0" smtClean="0"/>
              <a:t>새로운 감각 경험과 환경 변화에 능동적이고 의도적 대응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* </a:t>
            </a:r>
            <a:r>
              <a:rPr lang="ko-KR" altLang="en-US" sz="2400" b="1" dirty="0" smtClean="0"/>
              <a:t>주변 사람들과 대화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표정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및 제스처의 해석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몸의 언어를 통해 소통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* </a:t>
            </a:r>
            <a:r>
              <a:rPr lang="ko-KR" altLang="en-US" sz="2400" b="1" dirty="0" smtClean="0"/>
              <a:t>성공과 실패를 통한 소통</a:t>
            </a:r>
            <a:endParaRPr lang="en-US" altLang="ko-KR" sz="2400" b="1" dirty="0" smtClean="0"/>
          </a:p>
          <a:p>
            <a:r>
              <a:rPr lang="en-US" altLang="ko-KR" sz="2400" b="1" dirty="0" smtClean="0"/>
              <a:t>* </a:t>
            </a:r>
            <a:r>
              <a:rPr lang="ko-KR" altLang="en-US" sz="2400" b="1" dirty="0" smtClean="0"/>
              <a:t>자기 아닌 다른 사람의 마음 이해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27191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6000" dirty="0" smtClean="0"/>
              <a:t>감사합니다</a:t>
            </a:r>
            <a:endParaRPr lang="ko-KR" altLang="en-US" sz="6000" dirty="0"/>
          </a:p>
        </p:txBody>
      </p:sp>
    </p:spTree>
    <p:extLst>
      <p:ext uri="{BB962C8B-B14F-4D97-AF65-F5344CB8AC3E}">
        <p14:creationId xmlns:p14="http://schemas.microsoft.com/office/powerpoint/2010/main" val="893943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직사각형 165">
            <a:extLst>
              <a:ext uri="{FF2B5EF4-FFF2-40B4-BE49-F238E27FC236}">
                <a16:creationId xmlns:a16="http://schemas.microsoft.com/office/drawing/2014/main" id="{AE503FBB-D8D9-4439-B4A4-53661673B124}"/>
              </a:ext>
            </a:extLst>
          </p:cNvPr>
          <p:cNvSpPr/>
          <p:nvPr/>
        </p:nvSpPr>
        <p:spPr>
          <a:xfrm>
            <a:off x="1524000" y="1354076"/>
            <a:ext cx="9144000" cy="5027674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5771865-1E48-4D5C-92AF-51D06D49E08B}"/>
              </a:ext>
            </a:extLst>
          </p:cNvPr>
          <p:cNvSpPr txBox="1"/>
          <p:nvPr/>
        </p:nvSpPr>
        <p:spPr>
          <a:xfrm>
            <a:off x="1838529" y="176264"/>
            <a:ext cx="1579920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defTabSz="914400" latinLnBrk="1">
              <a:buClr>
                <a:srgbClr val="9F4AB6"/>
              </a:buClr>
              <a:defRPr kumimoji="1" sz="2800" b="1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defTabSz="914400" latinLnBrk="1"/>
            <a:lvl3pPr defTabSz="914400" latinLnBrk="1"/>
            <a:lvl4pPr defTabSz="914400" latinLnBrk="1"/>
            <a:lvl5pPr defTabSz="914400" latinLnBrk="1"/>
            <a:lvl6pPr defTabSz="914400" latinLnBrk="1"/>
            <a:lvl7pPr defTabSz="914400" latinLnBrk="1"/>
            <a:lvl8pPr defTabSz="914400" latinLnBrk="1"/>
            <a:lvl9pPr defTabSz="914400" latinLnBrk="1"/>
          </a:lstStyle>
          <a:p>
            <a:r>
              <a:rPr lang="ko-KR" altLang="en-US" dirty="0">
                <a:solidFill>
                  <a:schemeClr val="tx1"/>
                </a:solidFill>
              </a:rPr>
              <a:t>지적장애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853F1916-6671-4F4A-8C20-B8063CB3E1FA}"/>
              </a:ext>
            </a:extLst>
          </p:cNvPr>
          <p:cNvGrpSpPr/>
          <p:nvPr/>
        </p:nvGrpSpPr>
        <p:grpSpPr>
          <a:xfrm>
            <a:off x="1742406" y="1466854"/>
            <a:ext cx="2977744" cy="4808452"/>
            <a:chOff x="218406" y="1466853"/>
            <a:chExt cx="2977744" cy="4808452"/>
          </a:xfrm>
        </p:grpSpPr>
        <p:sp>
          <p:nvSpPr>
            <p:cNvPr id="165" name="사각형: 둥근 모서리 164">
              <a:extLst>
                <a:ext uri="{FF2B5EF4-FFF2-40B4-BE49-F238E27FC236}">
                  <a16:creationId xmlns:a16="http://schemas.microsoft.com/office/drawing/2014/main" id="{7179CE22-5B24-4C09-914A-09AF072A3593}"/>
                </a:ext>
              </a:extLst>
            </p:cNvPr>
            <p:cNvSpPr/>
            <p:nvPr/>
          </p:nvSpPr>
          <p:spPr>
            <a:xfrm>
              <a:off x="358682" y="5431517"/>
              <a:ext cx="2501577" cy="57275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chemeClr val="accent3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72" name="타원 71">
              <a:extLst>
                <a:ext uri="{FF2B5EF4-FFF2-40B4-BE49-F238E27FC236}">
                  <a16:creationId xmlns:a16="http://schemas.microsoft.com/office/drawing/2014/main" id="{47856147-5127-41DC-B416-35421A2ABA54}"/>
                </a:ext>
              </a:extLst>
            </p:cNvPr>
            <p:cNvSpPr/>
            <p:nvPr/>
          </p:nvSpPr>
          <p:spPr>
            <a:xfrm>
              <a:off x="712836" y="1727831"/>
              <a:ext cx="1843523" cy="1843523"/>
            </a:xfrm>
            <a:prstGeom prst="ellipse">
              <a:avLst/>
            </a:prstGeom>
            <a:gradFill flip="none" rotWithShape="1">
              <a:gsLst>
                <a:gs pos="78000">
                  <a:srgbClr val="57BF6C"/>
                </a:gs>
                <a:gs pos="100000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9A6BDA4-308A-4336-921C-215C38823AF8}"/>
                </a:ext>
              </a:extLst>
            </p:cNvPr>
            <p:cNvSpPr txBox="1"/>
            <p:nvPr/>
          </p:nvSpPr>
          <p:spPr>
            <a:xfrm>
              <a:off x="882458" y="2595371"/>
              <a:ext cx="145402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400" latinLnBrk="1">
                <a:defRPr sz="22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2413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buClr>
                  <a:srgbClr val="9F4AB6"/>
                </a:buClr>
              </a:pPr>
              <a:r>
                <a:rPr kumimoji="1" lang="ko-KR" altLang="en-US" sz="2000" spc="-80" dirty="0"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panose="020B0604020202020204" pitchFamily="34" charset="0"/>
                </a:rPr>
                <a:t>기본적인 형식에서 벗어나려고 함</a:t>
              </a:r>
              <a:endParaRPr kumimoji="1" lang="en-US" altLang="ko-KR" sz="2000" spc="-80" dirty="0"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endParaRPr>
            </a:p>
          </p:txBody>
        </p:sp>
        <p:sp>
          <p:nvSpPr>
            <p:cNvPr id="71" name="타원 70">
              <a:extLst>
                <a:ext uri="{FF2B5EF4-FFF2-40B4-BE49-F238E27FC236}">
                  <a16:creationId xmlns:a16="http://schemas.microsoft.com/office/drawing/2014/main" id="{77C259ED-51CA-4F4C-B905-CB4B59009570}"/>
                </a:ext>
              </a:extLst>
            </p:cNvPr>
            <p:cNvSpPr/>
            <p:nvPr/>
          </p:nvSpPr>
          <p:spPr>
            <a:xfrm>
              <a:off x="622093" y="1641382"/>
              <a:ext cx="2008749" cy="2008749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7DDC67-28E5-408C-BF38-9B488FEF114D}"/>
                </a:ext>
              </a:extLst>
            </p:cNvPr>
            <p:cNvSpPr txBox="1"/>
            <p:nvPr/>
          </p:nvSpPr>
          <p:spPr>
            <a:xfrm>
              <a:off x="570067" y="5456283"/>
              <a:ext cx="202388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0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의사 존중</a:t>
              </a:r>
              <a:r>
                <a:rPr lang="en-US" altLang="ko-KR" sz="20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r>
                <a:rPr lang="ko-KR" altLang="en-US" sz="20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필요</a:t>
              </a:r>
              <a:r>
                <a:rPr lang="en-US" altLang="ko-KR" sz="20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!</a:t>
              </a:r>
              <a:endParaRPr lang="ko-KR" altLang="en-US" sz="2000" b="1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46" name="직사각형 45">
              <a:extLst>
                <a:ext uri="{FF2B5EF4-FFF2-40B4-BE49-F238E27FC236}">
                  <a16:creationId xmlns:a16="http://schemas.microsoft.com/office/drawing/2014/main" id="{FB249144-F653-459D-972C-DB1FEF81E083}"/>
                </a:ext>
              </a:extLst>
            </p:cNvPr>
            <p:cNvSpPr/>
            <p:nvPr/>
          </p:nvSpPr>
          <p:spPr>
            <a:xfrm>
              <a:off x="218406" y="3856634"/>
              <a:ext cx="283238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82"/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인지적인 능력이 낮아 이해</a:t>
              </a:r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, </a:t>
              </a: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단기 기억에 어려움</a:t>
              </a:r>
              <a:endPara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47" name="Picture 5" descr="E:\PNG\화살표\화살살.png">
              <a:extLst>
                <a:ext uri="{FF2B5EF4-FFF2-40B4-BE49-F238E27FC236}">
                  <a16:creationId xmlns:a16="http://schemas.microsoft.com/office/drawing/2014/main" id="{4772BAC2-2C86-456D-BED3-C2D3E8156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783603" y="4691289"/>
              <a:ext cx="1632353" cy="669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7" name="그림 106">
              <a:extLst>
                <a:ext uri="{FF2B5EF4-FFF2-40B4-BE49-F238E27FC236}">
                  <a16:creationId xmlns:a16="http://schemas.microsoft.com/office/drawing/2014/main" id="{148A09A8-6D36-4F18-9FEB-1FA2B3820035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703271" y="3782426"/>
              <a:ext cx="4808452" cy="177306"/>
            </a:xfrm>
            <a:prstGeom prst="rect">
              <a:avLst/>
            </a:prstGeom>
          </p:spPr>
        </p:pic>
        <p:sp>
          <p:nvSpPr>
            <p:cNvPr id="131" name="Freeform 25">
              <a:extLst>
                <a:ext uri="{FF2B5EF4-FFF2-40B4-BE49-F238E27FC236}">
                  <a16:creationId xmlns:a16="http://schemas.microsoft.com/office/drawing/2014/main" id="{38B1B480-C86B-4032-9751-D1BC2E7B43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95774" y="1956881"/>
              <a:ext cx="459688" cy="584012"/>
            </a:xfrm>
            <a:custGeom>
              <a:avLst/>
              <a:gdLst>
                <a:gd name="T0" fmla="*/ 517 w 1632"/>
                <a:gd name="T1" fmla="*/ 53 h 2076"/>
                <a:gd name="T2" fmla="*/ 592 w 1632"/>
                <a:gd name="T3" fmla="*/ 202 h 2076"/>
                <a:gd name="T4" fmla="*/ 1116 w 1632"/>
                <a:gd name="T5" fmla="*/ 173 h 2076"/>
                <a:gd name="T6" fmla="*/ 1041 w 1632"/>
                <a:gd name="T7" fmla="*/ 24 h 2076"/>
                <a:gd name="T8" fmla="*/ 1024 w 1632"/>
                <a:gd name="T9" fmla="*/ 91 h 2076"/>
                <a:gd name="T10" fmla="*/ 1088 w 1632"/>
                <a:gd name="T11" fmla="*/ 113 h 2076"/>
                <a:gd name="T12" fmla="*/ 1024 w 1632"/>
                <a:gd name="T13" fmla="*/ 135 h 2076"/>
                <a:gd name="T14" fmla="*/ 553 w 1632"/>
                <a:gd name="T15" fmla="*/ 114 h 2076"/>
                <a:gd name="T16" fmla="*/ 552 w 1632"/>
                <a:gd name="T17" fmla="*/ 113 h 2076"/>
                <a:gd name="T18" fmla="*/ 817 w 1632"/>
                <a:gd name="T19" fmla="*/ 70 h 2076"/>
                <a:gd name="T20" fmla="*/ 394 w 1632"/>
                <a:gd name="T21" fmla="*/ 348 h 2076"/>
                <a:gd name="T22" fmla="*/ 482 w 1632"/>
                <a:gd name="T23" fmla="*/ 325 h 2076"/>
                <a:gd name="T24" fmla="*/ 415 w 1632"/>
                <a:gd name="T25" fmla="*/ 285 h 2076"/>
                <a:gd name="T26" fmla="*/ 1154 w 1632"/>
                <a:gd name="T27" fmla="*/ 323 h 2076"/>
                <a:gd name="T28" fmla="*/ 1239 w 1632"/>
                <a:gd name="T29" fmla="*/ 348 h 2076"/>
                <a:gd name="T30" fmla="*/ 816 w 1632"/>
                <a:gd name="T31" fmla="*/ 292 h 2076"/>
                <a:gd name="T32" fmla="*/ 1127 w 1632"/>
                <a:gd name="T33" fmla="*/ 601 h 2076"/>
                <a:gd name="T34" fmla="*/ 140 w 1632"/>
                <a:gd name="T35" fmla="*/ 369 h 2076"/>
                <a:gd name="T36" fmla="*/ 440 w 1632"/>
                <a:gd name="T37" fmla="*/ 465 h 2076"/>
                <a:gd name="T38" fmla="*/ 187 w 1632"/>
                <a:gd name="T39" fmla="*/ 335 h 2076"/>
                <a:gd name="T40" fmla="*/ 1447 w 1632"/>
                <a:gd name="T41" fmla="*/ 335 h 2076"/>
                <a:gd name="T42" fmla="*/ 1238 w 1632"/>
                <a:gd name="T43" fmla="*/ 485 h 2076"/>
                <a:gd name="T44" fmla="*/ 1492 w 1632"/>
                <a:gd name="T45" fmla="*/ 356 h 2076"/>
                <a:gd name="T46" fmla="*/ 1306 w 1632"/>
                <a:gd name="T47" fmla="*/ 524 h 2076"/>
                <a:gd name="T48" fmla="*/ 1215 w 1632"/>
                <a:gd name="T49" fmla="*/ 565 h 2076"/>
                <a:gd name="T50" fmla="*/ 1310 w 1632"/>
                <a:gd name="T51" fmla="*/ 593 h 2076"/>
                <a:gd name="T52" fmla="*/ 1306 w 1632"/>
                <a:gd name="T53" fmla="*/ 524 h 2076"/>
                <a:gd name="T54" fmla="*/ 324 w 1632"/>
                <a:gd name="T55" fmla="*/ 593 h 2076"/>
                <a:gd name="T56" fmla="*/ 387 w 1632"/>
                <a:gd name="T57" fmla="*/ 529 h 2076"/>
                <a:gd name="T58" fmla="*/ 327 w 1632"/>
                <a:gd name="T59" fmla="*/ 524 h 2076"/>
                <a:gd name="T60" fmla="*/ 382 w 1632"/>
                <a:gd name="T61" fmla="*/ 643 h 2076"/>
                <a:gd name="T62" fmla="*/ 148 w 1632"/>
                <a:gd name="T63" fmla="*/ 754 h 2076"/>
                <a:gd name="T64" fmla="*/ 423 w 1632"/>
                <a:gd name="T65" fmla="*/ 671 h 2076"/>
                <a:gd name="T66" fmla="*/ 1211 w 1632"/>
                <a:gd name="T67" fmla="*/ 677 h 2076"/>
                <a:gd name="T68" fmla="*/ 1524 w 1632"/>
                <a:gd name="T69" fmla="*/ 727 h 2076"/>
                <a:gd name="T70" fmla="*/ 1252 w 1632"/>
                <a:gd name="T71" fmla="*/ 643 h 2076"/>
                <a:gd name="T72" fmla="*/ 407 w 1632"/>
                <a:gd name="T73" fmla="*/ 754 h 2076"/>
                <a:gd name="T74" fmla="*/ 386 w 1632"/>
                <a:gd name="T75" fmla="*/ 841 h 2076"/>
                <a:gd name="T76" fmla="*/ 454 w 1632"/>
                <a:gd name="T77" fmla="*/ 771 h 2076"/>
                <a:gd name="T78" fmla="*/ 1176 w 1632"/>
                <a:gd name="T79" fmla="*/ 787 h 2076"/>
                <a:gd name="T80" fmla="*/ 1294 w 1632"/>
                <a:gd name="T81" fmla="*/ 824 h 2076"/>
                <a:gd name="T82" fmla="*/ 1226 w 1632"/>
                <a:gd name="T83" fmla="*/ 754 h 2076"/>
                <a:gd name="T84" fmla="*/ 359 w 1632"/>
                <a:gd name="T85" fmla="*/ 1014 h 2076"/>
                <a:gd name="T86" fmla="*/ 816 w 1632"/>
                <a:gd name="T87" fmla="*/ 2074 h 2076"/>
                <a:gd name="T88" fmla="*/ 248 w 1632"/>
                <a:gd name="T89" fmla="*/ 1526 h 2076"/>
                <a:gd name="T90" fmla="*/ 816 w 1632"/>
                <a:gd name="T91" fmla="*/ 1785 h 2076"/>
                <a:gd name="T92" fmla="*/ 1384 w 1632"/>
                <a:gd name="T93" fmla="*/ 1526 h 2076"/>
                <a:gd name="T94" fmla="*/ 943 w 1632"/>
                <a:gd name="T95" fmla="*/ 1837 h 2076"/>
                <a:gd name="T96" fmla="*/ 941 w 1632"/>
                <a:gd name="T97" fmla="*/ 2069 h 2076"/>
                <a:gd name="T98" fmla="*/ 1275 w 1632"/>
                <a:gd name="T99" fmla="*/ 1015 h 2076"/>
                <a:gd name="T100" fmla="*/ 1236 w 1632"/>
                <a:gd name="T101" fmla="*/ 1003 h 2076"/>
                <a:gd name="T102" fmla="*/ 1236 w 1632"/>
                <a:gd name="T103" fmla="*/ 1003 h 2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32" h="2076">
                  <a:moveTo>
                    <a:pt x="817" y="0"/>
                  </a:moveTo>
                  <a:cubicBezTo>
                    <a:pt x="730" y="0"/>
                    <a:pt x="652" y="9"/>
                    <a:pt x="592" y="24"/>
                  </a:cubicBezTo>
                  <a:cubicBezTo>
                    <a:pt x="562" y="32"/>
                    <a:pt x="538" y="41"/>
                    <a:pt x="517" y="53"/>
                  </a:cubicBezTo>
                  <a:cubicBezTo>
                    <a:pt x="497" y="65"/>
                    <a:pt x="477" y="84"/>
                    <a:pt x="477" y="113"/>
                  </a:cubicBezTo>
                  <a:cubicBezTo>
                    <a:pt x="477" y="142"/>
                    <a:pt x="497" y="161"/>
                    <a:pt x="517" y="173"/>
                  </a:cubicBezTo>
                  <a:cubicBezTo>
                    <a:pt x="538" y="186"/>
                    <a:pt x="562" y="195"/>
                    <a:pt x="592" y="202"/>
                  </a:cubicBezTo>
                  <a:cubicBezTo>
                    <a:pt x="652" y="217"/>
                    <a:pt x="730" y="226"/>
                    <a:pt x="817" y="226"/>
                  </a:cubicBezTo>
                  <a:cubicBezTo>
                    <a:pt x="903" y="226"/>
                    <a:pt x="982" y="217"/>
                    <a:pt x="1041" y="202"/>
                  </a:cubicBezTo>
                  <a:cubicBezTo>
                    <a:pt x="1071" y="195"/>
                    <a:pt x="1096" y="186"/>
                    <a:pt x="1116" y="173"/>
                  </a:cubicBezTo>
                  <a:cubicBezTo>
                    <a:pt x="1136" y="161"/>
                    <a:pt x="1157" y="142"/>
                    <a:pt x="1157" y="113"/>
                  </a:cubicBezTo>
                  <a:cubicBezTo>
                    <a:pt x="1157" y="84"/>
                    <a:pt x="1136" y="65"/>
                    <a:pt x="1116" y="53"/>
                  </a:cubicBezTo>
                  <a:cubicBezTo>
                    <a:pt x="1096" y="41"/>
                    <a:pt x="1071" y="32"/>
                    <a:pt x="1041" y="24"/>
                  </a:cubicBezTo>
                  <a:cubicBezTo>
                    <a:pt x="982" y="9"/>
                    <a:pt x="903" y="0"/>
                    <a:pt x="817" y="0"/>
                  </a:cubicBezTo>
                  <a:close/>
                  <a:moveTo>
                    <a:pt x="817" y="70"/>
                  </a:moveTo>
                  <a:cubicBezTo>
                    <a:pt x="899" y="70"/>
                    <a:pt x="973" y="78"/>
                    <a:pt x="1024" y="91"/>
                  </a:cubicBezTo>
                  <a:cubicBezTo>
                    <a:pt x="1050" y="98"/>
                    <a:pt x="1070" y="106"/>
                    <a:pt x="1080" y="112"/>
                  </a:cubicBezTo>
                  <a:cubicBezTo>
                    <a:pt x="1081" y="113"/>
                    <a:pt x="1081" y="113"/>
                    <a:pt x="1081" y="113"/>
                  </a:cubicBezTo>
                  <a:cubicBezTo>
                    <a:pt x="1089" y="108"/>
                    <a:pt x="1088" y="106"/>
                    <a:pt x="1088" y="113"/>
                  </a:cubicBezTo>
                  <a:cubicBezTo>
                    <a:pt x="1088" y="120"/>
                    <a:pt x="1089" y="119"/>
                    <a:pt x="1081" y="113"/>
                  </a:cubicBezTo>
                  <a:cubicBezTo>
                    <a:pt x="1081" y="114"/>
                    <a:pt x="1081" y="114"/>
                    <a:pt x="1080" y="114"/>
                  </a:cubicBezTo>
                  <a:cubicBezTo>
                    <a:pt x="1070" y="121"/>
                    <a:pt x="1050" y="128"/>
                    <a:pt x="1024" y="135"/>
                  </a:cubicBezTo>
                  <a:cubicBezTo>
                    <a:pt x="973" y="148"/>
                    <a:pt x="899" y="157"/>
                    <a:pt x="817" y="157"/>
                  </a:cubicBezTo>
                  <a:cubicBezTo>
                    <a:pt x="735" y="157"/>
                    <a:pt x="661" y="148"/>
                    <a:pt x="609" y="135"/>
                  </a:cubicBezTo>
                  <a:cubicBezTo>
                    <a:pt x="584" y="128"/>
                    <a:pt x="564" y="121"/>
                    <a:pt x="553" y="114"/>
                  </a:cubicBezTo>
                  <a:cubicBezTo>
                    <a:pt x="553" y="114"/>
                    <a:pt x="553" y="114"/>
                    <a:pt x="552" y="113"/>
                  </a:cubicBezTo>
                  <a:cubicBezTo>
                    <a:pt x="544" y="119"/>
                    <a:pt x="546" y="120"/>
                    <a:pt x="546" y="113"/>
                  </a:cubicBezTo>
                  <a:cubicBezTo>
                    <a:pt x="546" y="106"/>
                    <a:pt x="544" y="108"/>
                    <a:pt x="552" y="113"/>
                  </a:cubicBezTo>
                  <a:cubicBezTo>
                    <a:pt x="553" y="113"/>
                    <a:pt x="553" y="113"/>
                    <a:pt x="553" y="112"/>
                  </a:cubicBezTo>
                  <a:cubicBezTo>
                    <a:pt x="564" y="106"/>
                    <a:pt x="584" y="98"/>
                    <a:pt x="609" y="91"/>
                  </a:cubicBezTo>
                  <a:cubicBezTo>
                    <a:pt x="661" y="78"/>
                    <a:pt x="735" y="70"/>
                    <a:pt x="817" y="70"/>
                  </a:cubicBezTo>
                  <a:close/>
                  <a:moveTo>
                    <a:pt x="415" y="285"/>
                  </a:moveTo>
                  <a:cubicBezTo>
                    <a:pt x="395" y="284"/>
                    <a:pt x="379" y="299"/>
                    <a:pt x="379" y="318"/>
                  </a:cubicBezTo>
                  <a:cubicBezTo>
                    <a:pt x="379" y="330"/>
                    <a:pt x="384" y="341"/>
                    <a:pt x="394" y="348"/>
                  </a:cubicBezTo>
                  <a:cubicBezTo>
                    <a:pt x="440" y="380"/>
                    <a:pt x="440" y="380"/>
                    <a:pt x="440" y="380"/>
                  </a:cubicBezTo>
                  <a:cubicBezTo>
                    <a:pt x="455" y="392"/>
                    <a:pt x="477" y="389"/>
                    <a:pt x="489" y="373"/>
                  </a:cubicBezTo>
                  <a:cubicBezTo>
                    <a:pt x="500" y="358"/>
                    <a:pt x="497" y="336"/>
                    <a:pt x="482" y="325"/>
                  </a:cubicBezTo>
                  <a:cubicBezTo>
                    <a:pt x="481" y="324"/>
                    <a:pt x="481" y="324"/>
                    <a:pt x="480" y="323"/>
                  </a:cubicBezTo>
                  <a:cubicBezTo>
                    <a:pt x="434" y="291"/>
                    <a:pt x="434" y="291"/>
                    <a:pt x="434" y="291"/>
                  </a:cubicBezTo>
                  <a:cubicBezTo>
                    <a:pt x="428" y="287"/>
                    <a:pt x="422" y="285"/>
                    <a:pt x="415" y="285"/>
                  </a:cubicBezTo>
                  <a:close/>
                  <a:moveTo>
                    <a:pt x="1218" y="285"/>
                  </a:moveTo>
                  <a:cubicBezTo>
                    <a:pt x="1211" y="285"/>
                    <a:pt x="1205" y="287"/>
                    <a:pt x="1200" y="291"/>
                  </a:cubicBezTo>
                  <a:cubicBezTo>
                    <a:pt x="1154" y="323"/>
                    <a:pt x="1154" y="323"/>
                    <a:pt x="1154" y="323"/>
                  </a:cubicBezTo>
                  <a:cubicBezTo>
                    <a:pt x="1138" y="334"/>
                    <a:pt x="1134" y="356"/>
                    <a:pt x="1145" y="372"/>
                  </a:cubicBezTo>
                  <a:cubicBezTo>
                    <a:pt x="1156" y="387"/>
                    <a:pt x="1178" y="391"/>
                    <a:pt x="1193" y="380"/>
                  </a:cubicBezTo>
                  <a:cubicBezTo>
                    <a:pt x="1239" y="348"/>
                    <a:pt x="1239" y="348"/>
                    <a:pt x="1239" y="348"/>
                  </a:cubicBezTo>
                  <a:cubicBezTo>
                    <a:pt x="1255" y="337"/>
                    <a:pt x="1259" y="315"/>
                    <a:pt x="1249" y="300"/>
                  </a:cubicBezTo>
                  <a:cubicBezTo>
                    <a:pt x="1242" y="290"/>
                    <a:pt x="1230" y="284"/>
                    <a:pt x="1218" y="285"/>
                  </a:cubicBezTo>
                  <a:close/>
                  <a:moveTo>
                    <a:pt x="816" y="292"/>
                  </a:moveTo>
                  <a:cubicBezTo>
                    <a:pt x="645" y="292"/>
                    <a:pt x="507" y="431"/>
                    <a:pt x="507" y="601"/>
                  </a:cubicBezTo>
                  <a:cubicBezTo>
                    <a:pt x="507" y="773"/>
                    <a:pt x="645" y="911"/>
                    <a:pt x="816" y="911"/>
                  </a:cubicBezTo>
                  <a:cubicBezTo>
                    <a:pt x="988" y="911"/>
                    <a:pt x="1127" y="773"/>
                    <a:pt x="1127" y="601"/>
                  </a:cubicBezTo>
                  <a:cubicBezTo>
                    <a:pt x="1127" y="431"/>
                    <a:pt x="988" y="292"/>
                    <a:pt x="816" y="292"/>
                  </a:cubicBezTo>
                  <a:close/>
                  <a:moveTo>
                    <a:pt x="173" y="333"/>
                  </a:moveTo>
                  <a:cubicBezTo>
                    <a:pt x="154" y="334"/>
                    <a:pt x="139" y="350"/>
                    <a:pt x="140" y="369"/>
                  </a:cubicBezTo>
                  <a:cubicBezTo>
                    <a:pt x="140" y="383"/>
                    <a:pt x="150" y="396"/>
                    <a:pt x="163" y="401"/>
                  </a:cubicBezTo>
                  <a:cubicBezTo>
                    <a:pt x="396" y="485"/>
                    <a:pt x="396" y="485"/>
                    <a:pt x="396" y="485"/>
                  </a:cubicBezTo>
                  <a:cubicBezTo>
                    <a:pt x="414" y="492"/>
                    <a:pt x="434" y="483"/>
                    <a:pt x="440" y="465"/>
                  </a:cubicBezTo>
                  <a:cubicBezTo>
                    <a:pt x="447" y="447"/>
                    <a:pt x="438" y="427"/>
                    <a:pt x="420" y="420"/>
                  </a:cubicBezTo>
                  <a:cubicBezTo>
                    <a:pt x="420" y="420"/>
                    <a:pt x="420" y="420"/>
                    <a:pt x="419" y="420"/>
                  </a:cubicBezTo>
                  <a:cubicBezTo>
                    <a:pt x="187" y="335"/>
                    <a:pt x="187" y="335"/>
                    <a:pt x="187" y="335"/>
                  </a:cubicBezTo>
                  <a:cubicBezTo>
                    <a:pt x="183" y="334"/>
                    <a:pt x="178" y="333"/>
                    <a:pt x="173" y="333"/>
                  </a:cubicBezTo>
                  <a:close/>
                  <a:moveTo>
                    <a:pt x="1459" y="333"/>
                  </a:moveTo>
                  <a:cubicBezTo>
                    <a:pt x="1455" y="333"/>
                    <a:pt x="1451" y="334"/>
                    <a:pt x="1447" y="335"/>
                  </a:cubicBezTo>
                  <a:cubicBezTo>
                    <a:pt x="1214" y="420"/>
                    <a:pt x="1214" y="420"/>
                    <a:pt x="1214" y="420"/>
                  </a:cubicBezTo>
                  <a:cubicBezTo>
                    <a:pt x="1196" y="426"/>
                    <a:pt x="1187" y="446"/>
                    <a:pt x="1193" y="464"/>
                  </a:cubicBezTo>
                  <a:cubicBezTo>
                    <a:pt x="1200" y="482"/>
                    <a:pt x="1220" y="492"/>
                    <a:pt x="1238" y="485"/>
                  </a:cubicBezTo>
                  <a:cubicBezTo>
                    <a:pt x="1238" y="485"/>
                    <a:pt x="1238" y="485"/>
                    <a:pt x="1238" y="485"/>
                  </a:cubicBezTo>
                  <a:cubicBezTo>
                    <a:pt x="1470" y="401"/>
                    <a:pt x="1470" y="401"/>
                    <a:pt x="1470" y="401"/>
                  </a:cubicBezTo>
                  <a:cubicBezTo>
                    <a:pt x="1488" y="394"/>
                    <a:pt x="1498" y="375"/>
                    <a:pt x="1492" y="356"/>
                  </a:cubicBezTo>
                  <a:cubicBezTo>
                    <a:pt x="1487" y="342"/>
                    <a:pt x="1474" y="333"/>
                    <a:pt x="1459" y="333"/>
                  </a:cubicBezTo>
                  <a:close/>
                  <a:moveTo>
                    <a:pt x="1306" y="524"/>
                  </a:moveTo>
                  <a:cubicBezTo>
                    <a:pt x="1306" y="524"/>
                    <a:pt x="1306" y="524"/>
                    <a:pt x="1306" y="524"/>
                  </a:cubicBezTo>
                  <a:cubicBezTo>
                    <a:pt x="1305" y="524"/>
                    <a:pt x="1304" y="524"/>
                    <a:pt x="1304" y="524"/>
                  </a:cubicBezTo>
                  <a:cubicBezTo>
                    <a:pt x="1248" y="529"/>
                    <a:pt x="1248" y="529"/>
                    <a:pt x="1248" y="529"/>
                  </a:cubicBezTo>
                  <a:cubicBezTo>
                    <a:pt x="1228" y="530"/>
                    <a:pt x="1214" y="546"/>
                    <a:pt x="1215" y="565"/>
                  </a:cubicBezTo>
                  <a:cubicBezTo>
                    <a:pt x="1217" y="585"/>
                    <a:pt x="1233" y="599"/>
                    <a:pt x="1252" y="598"/>
                  </a:cubicBezTo>
                  <a:cubicBezTo>
                    <a:pt x="1253" y="598"/>
                    <a:pt x="1253" y="598"/>
                    <a:pt x="1254" y="598"/>
                  </a:cubicBezTo>
                  <a:cubicBezTo>
                    <a:pt x="1310" y="593"/>
                    <a:pt x="1310" y="593"/>
                    <a:pt x="1310" y="593"/>
                  </a:cubicBezTo>
                  <a:cubicBezTo>
                    <a:pt x="1329" y="592"/>
                    <a:pt x="1343" y="575"/>
                    <a:pt x="1342" y="556"/>
                  </a:cubicBezTo>
                  <a:cubicBezTo>
                    <a:pt x="1341" y="537"/>
                    <a:pt x="1325" y="523"/>
                    <a:pt x="1306" y="523"/>
                  </a:cubicBezTo>
                  <a:lnTo>
                    <a:pt x="1306" y="524"/>
                  </a:lnTo>
                  <a:close/>
                  <a:moveTo>
                    <a:pt x="327" y="524"/>
                  </a:moveTo>
                  <a:cubicBezTo>
                    <a:pt x="307" y="524"/>
                    <a:pt x="292" y="539"/>
                    <a:pt x="292" y="558"/>
                  </a:cubicBezTo>
                  <a:cubicBezTo>
                    <a:pt x="292" y="577"/>
                    <a:pt x="306" y="592"/>
                    <a:pt x="324" y="593"/>
                  </a:cubicBezTo>
                  <a:cubicBezTo>
                    <a:pt x="380" y="598"/>
                    <a:pt x="380" y="598"/>
                    <a:pt x="380" y="598"/>
                  </a:cubicBezTo>
                  <a:cubicBezTo>
                    <a:pt x="399" y="600"/>
                    <a:pt x="416" y="586"/>
                    <a:pt x="418" y="567"/>
                  </a:cubicBezTo>
                  <a:cubicBezTo>
                    <a:pt x="420" y="548"/>
                    <a:pt x="406" y="531"/>
                    <a:pt x="387" y="529"/>
                  </a:cubicBezTo>
                  <a:cubicBezTo>
                    <a:pt x="387" y="529"/>
                    <a:pt x="386" y="529"/>
                    <a:pt x="386" y="529"/>
                  </a:cubicBezTo>
                  <a:cubicBezTo>
                    <a:pt x="330" y="524"/>
                    <a:pt x="330" y="524"/>
                    <a:pt x="330" y="524"/>
                  </a:cubicBezTo>
                  <a:cubicBezTo>
                    <a:pt x="329" y="524"/>
                    <a:pt x="328" y="524"/>
                    <a:pt x="327" y="524"/>
                  </a:cubicBezTo>
                  <a:cubicBezTo>
                    <a:pt x="327" y="524"/>
                    <a:pt x="327" y="524"/>
                    <a:pt x="327" y="524"/>
                  </a:cubicBezTo>
                  <a:close/>
                  <a:moveTo>
                    <a:pt x="388" y="642"/>
                  </a:moveTo>
                  <a:cubicBezTo>
                    <a:pt x="386" y="642"/>
                    <a:pt x="384" y="642"/>
                    <a:pt x="382" y="643"/>
                  </a:cubicBezTo>
                  <a:cubicBezTo>
                    <a:pt x="138" y="686"/>
                    <a:pt x="138" y="686"/>
                    <a:pt x="138" y="686"/>
                  </a:cubicBezTo>
                  <a:cubicBezTo>
                    <a:pt x="119" y="688"/>
                    <a:pt x="106" y="706"/>
                    <a:pt x="109" y="725"/>
                  </a:cubicBezTo>
                  <a:cubicBezTo>
                    <a:pt x="111" y="744"/>
                    <a:pt x="129" y="757"/>
                    <a:pt x="148" y="754"/>
                  </a:cubicBezTo>
                  <a:cubicBezTo>
                    <a:pt x="149" y="754"/>
                    <a:pt x="150" y="754"/>
                    <a:pt x="150" y="754"/>
                  </a:cubicBezTo>
                  <a:cubicBezTo>
                    <a:pt x="394" y="711"/>
                    <a:pt x="394" y="711"/>
                    <a:pt x="394" y="711"/>
                  </a:cubicBezTo>
                  <a:cubicBezTo>
                    <a:pt x="413" y="708"/>
                    <a:pt x="426" y="690"/>
                    <a:pt x="423" y="671"/>
                  </a:cubicBezTo>
                  <a:cubicBezTo>
                    <a:pt x="420" y="654"/>
                    <a:pt x="405" y="642"/>
                    <a:pt x="388" y="642"/>
                  </a:cubicBezTo>
                  <a:close/>
                  <a:moveTo>
                    <a:pt x="1245" y="642"/>
                  </a:moveTo>
                  <a:cubicBezTo>
                    <a:pt x="1226" y="642"/>
                    <a:pt x="1210" y="658"/>
                    <a:pt x="1211" y="677"/>
                  </a:cubicBezTo>
                  <a:cubicBezTo>
                    <a:pt x="1211" y="694"/>
                    <a:pt x="1223" y="708"/>
                    <a:pt x="1240" y="711"/>
                  </a:cubicBezTo>
                  <a:cubicBezTo>
                    <a:pt x="1483" y="754"/>
                    <a:pt x="1483" y="754"/>
                    <a:pt x="1483" y="754"/>
                  </a:cubicBezTo>
                  <a:cubicBezTo>
                    <a:pt x="1502" y="758"/>
                    <a:pt x="1520" y="746"/>
                    <a:pt x="1524" y="727"/>
                  </a:cubicBezTo>
                  <a:cubicBezTo>
                    <a:pt x="1528" y="709"/>
                    <a:pt x="1516" y="690"/>
                    <a:pt x="1498" y="686"/>
                  </a:cubicBezTo>
                  <a:cubicBezTo>
                    <a:pt x="1497" y="686"/>
                    <a:pt x="1496" y="686"/>
                    <a:pt x="1495" y="686"/>
                  </a:cubicBezTo>
                  <a:cubicBezTo>
                    <a:pt x="1252" y="643"/>
                    <a:pt x="1252" y="643"/>
                    <a:pt x="1252" y="643"/>
                  </a:cubicBezTo>
                  <a:cubicBezTo>
                    <a:pt x="1249" y="642"/>
                    <a:pt x="1247" y="642"/>
                    <a:pt x="1245" y="642"/>
                  </a:cubicBezTo>
                  <a:close/>
                  <a:moveTo>
                    <a:pt x="423" y="750"/>
                  </a:moveTo>
                  <a:cubicBezTo>
                    <a:pt x="418" y="750"/>
                    <a:pt x="412" y="751"/>
                    <a:pt x="407" y="754"/>
                  </a:cubicBezTo>
                  <a:cubicBezTo>
                    <a:pt x="357" y="778"/>
                    <a:pt x="357" y="778"/>
                    <a:pt x="357" y="778"/>
                  </a:cubicBezTo>
                  <a:cubicBezTo>
                    <a:pt x="339" y="786"/>
                    <a:pt x="332" y="806"/>
                    <a:pt x="340" y="824"/>
                  </a:cubicBezTo>
                  <a:cubicBezTo>
                    <a:pt x="348" y="841"/>
                    <a:pt x="368" y="849"/>
                    <a:pt x="386" y="841"/>
                  </a:cubicBezTo>
                  <a:cubicBezTo>
                    <a:pt x="386" y="841"/>
                    <a:pt x="386" y="841"/>
                    <a:pt x="386" y="840"/>
                  </a:cubicBezTo>
                  <a:cubicBezTo>
                    <a:pt x="437" y="817"/>
                    <a:pt x="437" y="817"/>
                    <a:pt x="437" y="817"/>
                  </a:cubicBezTo>
                  <a:cubicBezTo>
                    <a:pt x="454" y="809"/>
                    <a:pt x="462" y="788"/>
                    <a:pt x="454" y="771"/>
                  </a:cubicBezTo>
                  <a:cubicBezTo>
                    <a:pt x="449" y="759"/>
                    <a:pt x="437" y="751"/>
                    <a:pt x="423" y="750"/>
                  </a:cubicBezTo>
                  <a:close/>
                  <a:moveTo>
                    <a:pt x="1209" y="750"/>
                  </a:moveTo>
                  <a:cubicBezTo>
                    <a:pt x="1190" y="751"/>
                    <a:pt x="1175" y="768"/>
                    <a:pt x="1176" y="787"/>
                  </a:cubicBezTo>
                  <a:cubicBezTo>
                    <a:pt x="1177" y="800"/>
                    <a:pt x="1185" y="811"/>
                    <a:pt x="1197" y="817"/>
                  </a:cubicBezTo>
                  <a:cubicBezTo>
                    <a:pt x="1248" y="840"/>
                    <a:pt x="1248" y="840"/>
                    <a:pt x="1248" y="840"/>
                  </a:cubicBezTo>
                  <a:cubicBezTo>
                    <a:pt x="1265" y="849"/>
                    <a:pt x="1286" y="841"/>
                    <a:pt x="1294" y="824"/>
                  </a:cubicBezTo>
                  <a:cubicBezTo>
                    <a:pt x="1302" y="807"/>
                    <a:pt x="1295" y="786"/>
                    <a:pt x="1277" y="778"/>
                  </a:cubicBezTo>
                  <a:cubicBezTo>
                    <a:pt x="1277" y="778"/>
                    <a:pt x="1277" y="778"/>
                    <a:pt x="1277" y="778"/>
                  </a:cubicBezTo>
                  <a:cubicBezTo>
                    <a:pt x="1226" y="754"/>
                    <a:pt x="1226" y="754"/>
                    <a:pt x="1226" y="754"/>
                  </a:cubicBezTo>
                  <a:cubicBezTo>
                    <a:pt x="1221" y="751"/>
                    <a:pt x="1215" y="750"/>
                    <a:pt x="1209" y="750"/>
                  </a:cubicBezTo>
                  <a:close/>
                  <a:moveTo>
                    <a:pt x="438" y="1003"/>
                  </a:moveTo>
                  <a:cubicBezTo>
                    <a:pt x="412" y="1003"/>
                    <a:pt x="382" y="1008"/>
                    <a:pt x="359" y="1014"/>
                  </a:cubicBezTo>
                  <a:cubicBezTo>
                    <a:pt x="145" y="1087"/>
                    <a:pt x="0" y="1304"/>
                    <a:pt x="5" y="1532"/>
                  </a:cubicBezTo>
                  <a:cubicBezTo>
                    <a:pt x="9" y="1672"/>
                    <a:pt x="77" y="1818"/>
                    <a:pt x="215" y="1918"/>
                  </a:cubicBezTo>
                  <a:cubicBezTo>
                    <a:pt x="352" y="2018"/>
                    <a:pt x="549" y="2074"/>
                    <a:pt x="816" y="2074"/>
                  </a:cubicBezTo>
                  <a:cubicBezTo>
                    <a:pt x="980" y="2076"/>
                    <a:pt x="980" y="1829"/>
                    <a:pt x="816" y="1831"/>
                  </a:cubicBezTo>
                  <a:cubicBezTo>
                    <a:pt x="584" y="1831"/>
                    <a:pt x="439" y="1781"/>
                    <a:pt x="357" y="1722"/>
                  </a:cubicBezTo>
                  <a:cubicBezTo>
                    <a:pt x="276" y="1662"/>
                    <a:pt x="250" y="1597"/>
                    <a:pt x="248" y="1526"/>
                  </a:cubicBezTo>
                  <a:cubicBezTo>
                    <a:pt x="246" y="1425"/>
                    <a:pt x="309" y="1319"/>
                    <a:pt x="397" y="1266"/>
                  </a:cubicBezTo>
                  <a:cubicBezTo>
                    <a:pt x="397" y="1692"/>
                    <a:pt x="397" y="1692"/>
                    <a:pt x="397" y="1692"/>
                  </a:cubicBezTo>
                  <a:cubicBezTo>
                    <a:pt x="470" y="1740"/>
                    <a:pt x="602" y="1785"/>
                    <a:pt x="816" y="1785"/>
                  </a:cubicBezTo>
                  <a:cubicBezTo>
                    <a:pt x="1031" y="1785"/>
                    <a:pt x="1164" y="1740"/>
                    <a:pt x="1237" y="1691"/>
                  </a:cubicBezTo>
                  <a:cubicBezTo>
                    <a:pt x="1237" y="1267"/>
                    <a:pt x="1237" y="1267"/>
                    <a:pt x="1237" y="1267"/>
                  </a:cubicBezTo>
                  <a:cubicBezTo>
                    <a:pt x="1324" y="1320"/>
                    <a:pt x="1386" y="1426"/>
                    <a:pt x="1384" y="1526"/>
                  </a:cubicBezTo>
                  <a:cubicBezTo>
                    <a:pt x="1382" y="1597"/>
                    <a:pt x="1356" y="1662"/>
                    <a:pt x="1275" y="1722"/>
                  </a:cubicBezTo>
                  <a:cubicBezTo>
                    <a:pt x="1208" y="1770"/>
                    <a:pt x="1097" y="1812"/>
                    <a:pt x="930" y="1826"/>
                  </a:cubicBezTo>
                  <a:cubicBezTo>
                    <a:pt x="934" y="1830"/>
                    <a:pt x="939" y="1833"/>
                    <a:pt x="943" y="1837"/>
                  </a:cubicBezTo>
                  <a:cubicBezTo>
                    <a:pt x="972" y="1870"/>
                    <a:pt x="985" y="1911"/>
                    <a:pt x="985" y="1952"/>
                  </a:cubicBezTo>
                  <a:cubicBezTo>
                    <a:pt x="985" y="1993"/>
                    <a:pt x="972" y="2035"/>
                    <a:pt x="943" y="2067"/>
                  </a:cubicBezTo>
                  <a:cubicBezTo>
                    <a:pt x="942" y="2068"/>
                    <a:pt x="942" y="2068"/>
                    <a:pt x="941" y="2069"/>
                  </a:cubicBezTo>
                  <a:cubicBezTo>
                    <a:pt x="1145" y="2054"/>
                    <a:pt x="1303" y="2001"/>
                    <a:pt x="1417" y="1918"/>
                  </a:cubicBezTo>
                  <a:cubicBezTo>
                    <a:pt x="1555" y="1818"/>
                    <a:pt x="1623" y="1672"/>
                    <a:pt x="1627" y="1532"/>
                  </a:cubicBezTo>
                  <a:cubicBezTo>
                    <a:pt x="1632" y="1305"/>
                    <a:pt x="1488" y="1088"/>
                    <a:pt x="1275" y="1015"/>
                  </a:cubicBezTo>
                  <a:cubicBezTo>
                    <a:pt x="1252" y="1008"/>
                    <a:pt x="1222" y="1003"/>
                    <a:pt x="1196" y="1003"/>
                  </a:cubicBezTo>
                  <a:cubicBezTo>
                    <a:pt x="438" y="1003"/>
                    <a:pt x="438" y="1003"/>
                    <a:pt x="438" y="1003"/>
                  </a:cubicBezTo>
                  <a:close/>
                  <a:moveTo>
                    <a:pt x="1236" y="1003"/>
                  </a:moveTo>
                  <a:cubicBezTo>
                    <a:pt x="1236" y="1004"/>
                    <a:pt x="1237" y="1003"/>
                    <a:pt x="1237" y="1004"/>
                  </a:cubicBezTo>
                  <a:cubicBezTo>
                    <a:pt x="1237" y="1003"/>
                    <a:pt x="1237" y="1003"/>
                    <a:pt x="1237" y="1003"/>
                  </a:cubicBezTo>
                  <a:lnTo>
                    <a:pt x="1236" y="1003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66A03EE1-7A14-49BA-A388-F6896FB5FD64}"/>
              </a:ext>
            </a:extLst>
          </p:cNvPr>
          <p:cNvGrpSpPr/>
          <p:nvPr/>
        </p:nvGrpSpPr>
        <p:grpSpPr>
          <a:xfrm>
            <a:off x="4884700" y="1466854"/>
            <a:ext cx="2797510" cy="4808452"/>
            <a:chOff x="3360699" y="1466853"/>
            <a:chExt cx="2797510" cy="4808452"/>
          </a:xfrm>
        </p:grpSpPr>
        <p:sp>
          <p:nvSpPr>
            <p:cNvPr id="99" name="타원 98">
              <a:extLst>
                <a:ext uri="{FF2B5EF4-FFF2-40B4-BE49-F238E27FC236}">
                  <a16:creationId xmlns:a16="http://schemas.microsoft.com/office/drawing/2014/main" id="{0CCCDFD6-1B98-4F03-A364-F9B672D0D17C}"/>
                </a:ext>
              </a:extLst>
            </p:cNvPr>
            <p:cNvSpPr/>
            <p:nvPr/>
          </p:nvSpPr>
          <p:spPr>
            <a:xfrm>
              <a:off x="3674895" y="1727831"/>
              <a:ext cx="1843523" cy="1843523"/>
            </a:xfrm>
            <a:prstGeom prst="ellipse">
              <a:avLst/>
            </a:prstGeom>
            <a:gradFill flip="none" rotWithShape="1">
              <a:gsLst>
                <a:gs pos="78000">
                  <a:srgbClr val="57BF6C"/>
                </a:gs>
                <a:gs pos="100000">
                  <a:schemeClr val="accent3"/>
                </a:gs>
                <a:gs pos="0">
                  <a:schemeClr val="accent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B0D8E68B-CD16-43EA-AD1E-5DFB62BF0492}"/>
                </a:ext>
              </a:extLst>
            </p:cNvPr>
            <p:cNvSpPr txBox="1"/>
            <p:nvPr/>
          </p:nvSpPr>
          <p:spPr>
            <a:xfrm>
              <a:off x="3844517" y="2595371"/>
              <a:ext cx="14540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400" latinLnBrk="1">
                <a:defRPr sz="22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2413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>
                <a:buClr>
                  <a:srgbClr val="9F4AB6"/>
                </a:buClr>
              </a:pPr>
              <a:r>
                <a:rPr kumimoji="1" lang="ko-KR" altLang="en-US" sz="2000" spc="-80" dirty="0"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panose="020B0604020202020204" pitchFamily="34" charset="0"/>
                </a:rPr>
                <a:t>반복이</a:t>
              </a:r>
              <a:endParaRPr kumimoji="1" lang="en-US" altLang="ko-KR" sz="2000" spc="-80" dirty="0">
                <a:effectLst/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endParaRPr>
            </a:p>
            <a:p>
              <a:pPr>
                <a:buClr>
                  <a:srgbClr val="9F4AB6"/>
                </a:buClr>
              </a:pPr>
              <a:r>
                <a:rPr kumimoji="1" lang="ko-KR" altLang="en-US" sz="2000" spc="-80" dirty="0"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panose="020B0604020202020204" pitchFamily="34" charset="0"/>
                </a:rPr>
                <a:t>중요합니다</a:t>
              </a:r>
            </a:p>
          </p:txBody>
        </p:sp>
        <p:sp>
          <p:nvSpPr>
            <p:cNvPr id="98" name="타원 97">
              <a:extLst>
                <a:ext uri="{FF2B5EF4-FFF2-40B4-BE49-F238E27FC236}">
                  <a16:creationId xmlns:a16="http://schemas.microsoft.com/office/drawing/2014/main" id="{AB4D5997-1609-413F-A9E6-FB764D419365}"/>
                </a:ext>
              </a:extLst>
            </p:cNvPr>
            <p:cNvSpPr/>
            <p:nvPr/>
          </p:nvSpPr>
          <p:spPr>
            <a:xfrm>
              <a:off x="3584152" y="1641382"/>
              <a:ext cx="2008749" cy="2008749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3" name="직사각형 82">
              <a:extLst>
                <a:ext uri="{FF2B5EF4-FFF2-40B4-BE49-F238E27FC236}">
                  <a16:creationId xmlns:a16="http://schemas.microsoft.com/office/drawing/2014/main" id="{644DA313-53C7-4EAC-A8F4-33B80EF7226F}"/>
                </a:ext>
              </a:extLst>
            </p:cNvPr>
            <p:cNvSpPr/>
            <p:nvPr/>
          </p:nvSpPr>
          <p:spPr>
            <a:xfrm>
              <a:off x="4263333" y="5261224"/>
              <a:ext cx="167545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82"/>
              <a:r>
                <a:rPr lang="ko-KR" altLang="en-US" sz="15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규칙 반복해 설명</a:t>
              </a:r>
              <a:r>
                <a:rPr lang="en-US" altLang="ko-KR" sz="15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 </a:t>
              </a:r>
              <a:endParaRPr lang="ko-KR" altLang="en-US" sz="15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4C8E572-B131-4BF4-9CE9-1E35AF30D091}"/>
                </a:ext>
              </a:extLst>
            </p:cNvPr>
            <p:cNvSpPr txBox="1"/>
            <p:nvPr/>
          </p:nvSpPr>
          <p:spPr>
            <a:xfrm>
              <a:off x="4263333" y="4956789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1" name="직사각형 90">
              <a:extLst>
                <a:ext uri="{FF2B5EF4-FFF2-40B4-BE49-F238E27FC236}">
                  <a16:creationId xmlns:a16="http://schemas.microsoft.com/office/drawing/2014/main" id="{377671F6-8C37-4B1D-BA82-6D54AA9BFA8F}"/>
                </a:ext>
              </a:extLst>
            </p:cNvPr>
            <p:cNvSpPr/>
            <p:nvPr/>
          </p:nvSpPr>
          <p:spPr>
            <a:xfrm>
              <a:off x="4263333" y="4148794"/>
              <a:ext cx="151836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82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시범을 통해</a:t>
              </a:r>
              <a:endParaRPr lang="en-US" altLang="ko-KR" sz="16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pPr defTabSz="914482"/>
              <a:r>
                <a:rPr lang="ko-KR" altLang="en-US" sz="16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여러 차례 반복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E1DE7318-68AE-4504-8F2F-7CF554AE645D}"/>
                </a:ext>
              </a:extLst>
            </p:cNvPr>
            <p:cNvSpPr txBox="1"/>
            <p:nvPr/>
          </p:nvSpPr>
          <p:spPr>
            <a:xfrm>
              <a:off x="4270463" y="3860612"/>
              <a:ext cx="1847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108" name="그림 107">
              <a:extLst>
                <a:ext uri="{FF2B5EF4-FFF2-40B4-BE49-F238E27FC236}">
                  <a16:creationId xmlns:a16="http://schemas.microsoft.com/office/drawing/2014/main" id="{07C03DA4-AC62-46F9-A337-48D0526D21C8}"/>
                </a:ext>
              </a:extLst>
            </p:cNvPr>
            <p:cNvPicPr preferRelativeResize="0">
              <a:picLocks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>
              <a:off x="3665330" y="3782426"/>
              <a:ext cx="4808452" cy="177306"/>
            </a:xfrm>
            <a:prstGeom prst="rect">
              <a:avLst/>
            </a:prstGeom>
          </p:spPr>
        </p:pic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CDF9CAC4-76E0-4833-BAA6-EA08630F8579}"/>
                </a:ext>
              </a:extLst>
            </p:cNvPr>
            <p:cNvSpPr/>
            <p:nvPr/>
          </p:nvSpPr>
          <p:spPr>
            <a:xfrm>
              <a:off x="4304947" y="1969075"/>
              <a:ext cx="579325" cy="306702"/>
            </a:xfrm>
            <a:custGeom>
              <a:avLst/>
              <a:gdLst>
                <a:gd name="connsiteX0" fmla="*/ 41910 w 161925"/>
                <a:gd name="connsiteY0" fmla="*/ 46666 h 85725"/>
                <a:gd name="connsiteX1" fmla="*/ 118960 w 161925"/>
                <a:gd name="connsiteY1" fmla="*/ 46945 h 85725"/>
                <a:gd name="connsiteX2" fmla="*/ 134779 w 161925"/>
                <a:gd name="connsiteY2" fmla="*/ 85433 h 85725"/>
                <a:gd name="connsiteX3" fmla="*/ 158496 w 161925"/>
                <a:gd name="connsiteY3" fmla="*/ 85433 h 85725"/>
                <a:gd name="connsiteX4" fmla="*/ 80385 w 161925"/>
                <a:gd name="connsiteY4" fmla="*/ 7144 h 85725"/>
                <a:gd name="connsiteX5" fmla="*/ 25146 w 161925"/>
                <a:gd name="connsiteY5" fmla="*/ 29902 h 85725"/>
                <a:gd name="connsiteX6" fmla="*/ 7144 w 161925"/>
                <a:gd name="connsiteY6" fmla="*/ 11900 h 85725"/>
                <a:gd name="connsiteX7" fmla="*/ 7144 w 161925"/>
                <a:gd name="connsiteY7" fmla="*/ 66193 h 85725"/>
                <a:gd name="connsiteX8" fmla="*/ 61436 w 161925"/>
                <a:gd name="connsiteY8" fmla="*/ 66193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85725">
                  <a:moveTo>
                    <a:pt x="41910" y="46666"/>
                  </a:moveTo>
                  <a:cubicBezTo>
                    <a:pt x="63264" y="25466"/>
                    <a:pt x="97760" y="25591"/>
                    <a:pt x="118960" y="46945"/>
                  </a:cubicBezTo>
                  <a:cubicBezTo>
                    <a:pt x="129118" y="57176"/>
                    <a:pt x="134806" y="71016"/>
                    <a:pt x="134779" y="85433"/>
                  </a:cubicBezTo>
                  <a:lnTo>
                    <a:pt x="158496" y="85433"/>
                  </a:lnTo>
                  <a:cubicBezTo>
                    <a:pt x="158545" y="42244"/>
                    <a:pt x="123574" y="7193"/>
                    <a:pt x="80385" y="7144"/>
                  </a:cubicBezTo>
                  <a:cubicBezTo>
                    <a:pt x="59686" y="7120"/>
                    <a:pt x="39821" y="15304"/>
                    <a:pt x="25146" y="29902"/>
                  </a:cubicBezTo>
                  <a:lnTo>
                    <a:pt x="7144" y="11900"/>
                  </a:lnTo>
                  <a:lnTo>
                    <a:pt x="7144" y="66193"/>
                  </a:lnTo>
                  <a:lnTo>
                    <a:pt x="61436" y="66193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62BC5151-B7BE-4CD6-9236-87F1F269F2A3}"/>
                </a:ext>
              </a:extLst>
            </p:cNvPr>
            <p:cNvSpPr/>
            <p:nvPr/>
          </p:nvSpPr>
          <p:spPr>
            <a:xfrm>
              <a:off x="4286546" y="2250196"/>
              <a:ext cx="579325" cy="306702"/>
            </a:xfrm>
            <a:custGeom>
              <a:avLst/>
              <a:gdLst>
                <a:gd name="connsiteX0" fmla="*/ 124111 w 161925"/>
                <a:gd name="connsiteY0" fmla="*/ 45244 h 85725"/>
                <a:gd name="connsiteX1" fmla="*/ 47062 w 161925"/>
                <a:gd name="connsiteY1" fmla="*/ 45729 h 85725"/>
                <a:gd name="connsiteX2" fmla="*/ 30861 w 161925"/>
                <a:gd name="connsiteY2" fmla="*/ 7144 h 85725"/>
                <a:gd name="connsiteX3" fmla="*/ 7144 w 161925"/>
                <a:gd name="connsiteY3" fmla="*/ 7144 h 85725"/>
                <a:gd name="connsiteX4" fmla="*/ 85635 w 161925"/>
                <a:gd name="connsiteY4" fmla="*/ 85052 h 85725"/>
                <a:gd name="connsiteX5" fmla="*/ 140494 w 161925"/>
                <a:gd name="connsiteY5" fmla="*/ 62294 h 85725"/>
                <a:gd name="connsiteX6" fmla="*/ 158115 w 161925"/>
                <a:gd name="connsiteY6" fmla="*/ 79629 h 85725"/>
                <a:gd name="connsiteX7" fmla="*/ 158115 w 161925"/>
                <a:gd name="connsiteY7" fmla="*/ 26479 h 85725"/>
                <a:gd name="connsiteX8" fmla="*/ 105442 w 161925"/>
                <a:gd name="connsiteY8" fmla="*/ 26479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85725">
                  <a:moveTo>
                    <a:pt x="124111" y="45244"/>
                  </a:moveTo>
                  <a:cubicBezTo>
                    <a:pt x="102968" y="66654"/>
                    <a:pt x="68472" y="66871"/>
                    <a:pt x="47062" y="45729"/>
                  </a:cubicBezTo>
                  <a:cubicBezTo>
                    <a:pt x="36740" y="35537"/>
                    <a:pt x="30909" y="21649"/>
                    <a:pt x="30861" y="7144"/>
                  </a:cubicBezTo>
                  <a:lnTo>
                    <a:pt x="7144" y="7144"/>
                  </a:lnTo>
                  <a:cubicBezTo>
                    <a:pt x="7305" y="50332"/>
                    <a:pt x="42446" y="85213"/>
                    <a:pt x="85635" y="85052"/>
                  </a:cubicBezTo>
                  <a:cubicBezTo>
                    <a:pt x="106203" y="84975"/>
                    <a:pt x="125912" y="76799"/>
                    <a:pt x="140494" y="62294"/>
                  </a:cubicBezTo>
                  <a:lnTo>
                    <a:pt x="158115" y="79629"/>
                  </a:lnTo>
                  <a:lnTo>
                    <a:pt x="158115" y="26479"/>
                  </a:lnTo>
                  <a:lnTo>
                    <a:pt x="105442" y="26479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4" name="직선 연결선 163">
              <a:extLst>
                <a:ext uri="{FF2B5EF4-FFF2-40B4-BE49-F238E27FC236}">
                  <a16:creationId xmlns:a16="http://schemas.microsoft.com/office/drawing/2014/main" id="{B2ECAFCA-6F59-42AB-B15A-4008DBBD6FBA}"/>
                </a:ext>
              </a:extLst>
            </p:cNvPr>
            <p:cNvCxnSpPr>
              <a:cxnSpLocks/>
            </p:cNvCxnSpPr>
            <p:nvPr/>
          </p:nvCxnSpPr>
          <p:spPr>
            <a:xfrm>
              <a:off x="3360699" y="4787667"/>
              <a:ext cx="242260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0" name="Freeform 52">
              <a:extLst>
                <a:ext uri="{FF2B5EF4-FFF2-40B4-BE49-F238E27FC236}">
                  <a16:creationId xmlns:a16="http://schemas.microsoft.com/office/drawing/2014/main" id="{3CA15C68-7478-42BA-9EF1-DDA62CB3EC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50266" y="4013812"/>
              <a:ext cx="561504" cy="507966"/>
            </a:xfrm>
            <a:custGeom>
              <a:avLst/>
              <a:gdLst>
                <a:gd name="T0" fmla="*/ 979 w 1686"/>
                <a:gd name="T1" fmla="*/ 1354 h 1527"/>
                <a:gd name="T2" fmla="*/ 951 w 1686"/>
                <a:gd name="T3" fmla="*/ 1093 h 1527"/>
                <a:gd name="T4" fmla="*/ 967 w 1686"/>
                <a:gd name="T5" fmla="*/ 1129 h 1527"/>
                <a:gd name="T6" fmla="*/ 1167 w 1686"/>
                <a:gd name="T7" fmla="*/ 1154 h 1527"/>
                <a:gd name="T8" fmla="*/ 1444 w 1686"/>
                <a:gd name="T9" fmla="*/ 802 h 1527"/>
                <a:gd name="T10" fmla="*/ 1458 w 1686"/>
                <a:gd name="T11" fmla="*/ 704 h 1527"/>
                <a:gd name="T12" fmla="*/ 1444 w 1686"/>
                <a:gd name="T13" fmla="*/ 669 h 1527"/>
                <a:gd name="T14" fmla="*/ 1675 w 1686"/>
                <a:gd name="T15" fmla="*/ 402 h 1527"/>
                <a:gd name="T16" fmla="*/ 1672 w 1686"/>
                <a:gd name="T17" fmla="*/ 362 h 1527"/>
                <a:gd name="T18" fmla="*/ 1632 w 1686"/>
                <a:gd name="T19" fmla="*/ 365 h 1527"/>
                <a:gd name="T20" fmla="*/ 1402 w 1686"/>
                <a:gd name="T21" fmla="*/ 630 h 1527"/>
                <a:gd name="T22" fmla="*/ 1355 w 1686"/>
                <a:gd name="T23" fmla="*/ 623 h 1527"/>
                <a:gd name="T24" fmla="*/ 1262 w 1686"/>
                <a:gd name="T25" fmla="*/ 661 h 1527"/>
                <a:gd name="T26" fmla="*/ 1108 w 1686"/>
                <a:gd name="T27" fmla="*/ 858 h 1527"/>
                <a:gd name="T28" fmla="*/ 1030 w 1686"/>
                <a:gd name="T29" fmla="*/ 655 h 1527"/>
                <a:gd name="T30" fmla="*/ 873 w 1686"/>
                <a:gd name="T31" fmla="*/ 548 h 1527"/>
                <a:gd name="T32" fmla="*/ 362 w 1686"/>
                <a:gd name="T33" fmla="*/ 548 h 1527"/>
                <a:gd name="T34" fmla="*/ 206 w 1686"/>
                <a:gd name="T35" fmla="*/ 655 h 1527"/>
                <a:gd name="T36" fmla="*/ 11 w 1686"/>
                <a:gd name="T37" fmla="*/ 1162 h 1527"/>
                <a:gd name="T38" fmla="*/ 27 w 1686"/>
                <a:gd name="T39" fmla="*/ 1260 h 1527"/>
                <a:gd name="T40" fmla="*/ 38 w 1686"/>
                <a:gd name="T41" fmla="*/ 1274 h 1527"/>
                <a:gd name="T42" fmla="*/ 131 w 1686"/>
                <a:gd name="T43" fmla="*/ 1310 h 1527"/>
                <a:gd name="T44" fmla="*/ 149 w 1686"/>
                <a:gd name="T45" fmla="*/ 1307 h 1527"/>
                <a:gd name="T46" fmla="*/ 226 w 1686"/>
                <a:gd name="T47" fmla="*/ 1244 h 1527"/>
                <a:gd name="T48" fmla="*/ 284 w 1686"/>
                <a:gd name="T49" fmla="*/ 1093 h 1527"/>
                <a:gd name="T50" fmla="*/ 256 w 1686"/>
                <a:gd name="T51" fmla="*/ 1354 h 1527"/>
                <a:gd name="T52" fmla="*/ 979 w 1686"/>
                <a:gd name="T53" fmla="*/ 1354 h 1527"/>
                <a:gd name="T54" fmla="*/ 1032 w 1686"/>
                <a:gd name="T55" fmla="*/ 1412 h 1527"/>
                <a:gd name="T56" fmla="*/ 1107 w 1686"/>
                <a:gd name="T57" fmla="*/ 1412 h 1527"/>
                <a:gd name="T58" fmla="*/ 1136 w 1686"/>
                <a:gd name="T59" fmla="*/ 1440 h 1527"/>
                <a:gd name="T60" fmla="*/ 1136 w 1686"/>
                <a:gd name="T61" fmla="*/ 1498 h 1527"/>
                <a:gd name="T62" fmla="*/ 1107 w 1686"/>
                <a:gd name="T63" fmla="*/ 1527 h 1527"/>
                <a:gd name="T64" fmla="*/ 128 w 1686"/>
                <a:gd name="T65" fmla="*/ 1527 h 1527"/>
                <a:gd name="T66" fmla="*/ 99 w 1686"/>
                <a:gd name="T67" fmla="*/ 1498 h 1527"/>
                <a:gd name="T68" fmla="*/ 99 w 1686"/>
                <a:gd name="T69" fmla="*/ 1440 h 1527"/>
                <a:gd name="T70" fmla="*/ 128 w 1686"/>
                <a:gd name="T71" fmla="*/ 1412 h 1527"/>
                <a:gd name="T72" fmla="*/ 232 w 1686"/>
                <a:gd name="T73" fmla="*/ 1412 h 1527"/>
                <a:gd name="T74" fmla="*/ 1032 w 1686"/>
                <a:gd name="T75" fmla="*/ 1412 h 1527"/>
                <a:gd name="T76" fmla="*/ 618 w 1686"/>
                <a:gd name="T77" fmla="*/ 461 h 1527"/>
                <a:gd name="T78" fmla="*/ 848 w 1686"/>
                <a:gd name="T79" fmla="*/ 231 h 1527"/>
                <a:gd name="T80" fmla="*/ 618 w 1686"/>
                <a:gd name="T81" fmla="*/ 0 h 1527"/>
                <a:gd name="T82" fmla="*/ 387 w 1686"/>
                <a:gd name="T83" fmla="*/ 231 h 1527"/>
                <a:gd name="T84" fmla="*/ 618 w 1686"/>
                <a:gd name="T85" fmla="*/ 461 h 1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686" h="1527">
                  <a:moveTo>
                    <a:pt x="979" y="1354"/>
                  </a:moveTo>
                  <a:cubicBezTo>
                    <a:pt x="951" y="1093"/>
                    <a:pt x="951" y="1093"/>
                    <a:pt x="951" y="1093"/>
                  </a:cubicBezTo>
                  <a:cubicBezTo>
                    <a:pt x="967" y="1129"/>
                    <a:pt x="967" y="1129"/>
                    <a:pt x="967" y="1129"/>
                  </a:cubicBezTo>
                  <a:cubicBezTo>
                    <a:pt x="1011" y="1228"/>
                    <a:pt x="1100" y="1239"/>
                    <a:pt x="1167" y="1154"/>
                  </a:cubicBezTo>
                  <a:cubicBezTo>
                    <a:pt x="1444" y="802"/>
                    <a:pt x="1444" y="802"/>
                    <a:pt x="1444" y="802"/>
                  </a:cubicBezTo>
                  <a:cubicBezTo>
                    <a:pt x="1463" y="777"/>
                    <a:pt x="1470" y="733"/>
                    <a:pt x="1458" y="704"/>
                  </a:cubicBezTo>
                  <a:cubicBezTo>
                    <a:pt x="1444" y="669"/>
                    <a:pt x="1444" y="669"/>
                    <a:pt x="1444" y="669"/>
                  </a:cubicBezTo>
                  <a:cubicBezTo>
                    <a:pt x="1675" y="402"/>
                    <a:pt x="1675" y="402"/>
                    <a:pt x="1675" y="402"/>
                  </a:cubicBezTo>
                  <a:cubicBezTo>
                    <a:pt x="1686" y="390"/>
                    <a:pt x="1684" y="372"/>
                    <a:pt x="1672" y="362"/>
                  </a:cubicBezTo>
                  <a:cubicBezTo>
                    <a:pt x="1660" y="352"/>
                    <a:pt x="1642" y="353"/>
                    <a:pt x="1632" y="365"/>
                  </a:cubicBezTo>
                  <a:cubicBezTo>
                    <a:pt x="1402" y="630"/>
                    <a:pt x="1402" y="630"/>
                    <a:pt x="1402" y="630"/>
                  </a:cubicBezTo>
                  <a:cubicBezTo>
                    <a:pt x="1355" y="623"/>
                    <a:pt x="1355" y="623"/>
                    <a:pt x="1355" y="623"/>
                  </a:cubicBezTo>
                  <a:cubicBezTo>
                    <a:pt x="1323" y="619"/>
                    <a:pt x="1282" y="636"/>
                    <a:pt x="1262" y="661"/>
                  </a:cubicBezTo>
                  <a:cubicBezTo>
                    <a:pt x="1108" y="858"/>
                    <a:pt x="1108" y="858"/>
                    <a:pt x="1108" y="858"/>
                  </a:cubicBezTo>
                  <a:cubicBezTo>
                    <a:pt x="1030" y="655"/>
                    <a:pt x="1030" y="655"/>
                    <a:pt x="1030" y="655"/>
                  </a:cubicBezTo>
                  <a:cubicBezTo>
                    <a:pt x="1007" y="596"/>
                    <a:pt x="937" y="548"/>
                    <a:pt x="873" y="548"/>
                  </a:cubicBezTo>
                  <a:cubicBezTo>
                    <a:pt x="362" y="548"/>
                    <a:pt x="362" y="548"/>
                    <a:pt x="362" y="548"/>
                  </a:cubicBezTo>
                  <a:cubicBezTo>
                    <a:pt x="299" y="548"/>
                    <a:pt x="228" y="596"/>
                    <a:pt x="206" y="655"/>
                  </a:cubicBezTo>
                  <a:cubicBezTo>
                    <a:pt x="11" y="1162"/>
                    <a:pt x="11" y="1162"/>
                    <a:pt x="11" y="1162"/>
                  </a:cubicBezTo>
                  <a:cubicBezTo>
                    <a:pt x="0" y="1191"/>
                    <a:pt x="7" y="1235"/>
                    <a:pt x="27" y="1260"/>
                  </a:cubicBezTo>
                  <a:cubicBezTo>
                    <a:pt x="38" y="1274"/>
                    <a:pt x="38" y="1274"/>
                    <a:pt x="38" y="1274"/>
                  </a:cubicBezTo>
                  <a:cubicBezTo>
                    <a:pt x="58" y="1299"/>
                    <a:pt x="100" y="1315"/>
                    <a:pt x="131" y="1310"/>
                  </a:cubicBezTo>
                  <a:cubicBezTo>
                    <a:pt x="149" y="1307"/>
                    <a:pt x="149" y="1307"/>
                    <a:pt x="149" y="1307"/>
                  </a:cubicBezTo>
                  <a:cubicBezTo>
                    <a:pt x="180" y="1302"/>
                    <a:pt x="215" y="1274"/>
                    <a:pt x="226" y="1244"/>
                  </a:cubicBezTo>
                  <a:cubicBezTo>
                    <a:pt x="284" y="1093"/>
                    <a:pt x="284" y="1093"/>
                    <a:pt x="284" y="1093"/>
                  </a:cubicBezTo>
                  <a:cubicBezTo>
                    <a:pt x="256" y="1354"/>
                    <a:pt x="256" y="1354"/>
                    <a:pt x="256" y="1354"/>
                  </a:cubicBezTo>
                  <a:lnTo>
                    <a:pt x="979" y="1354"/>
                  </a:lnTo>
                  <a:close/>
                  <a:moveTo>
                    <a:pt x="1032" y="1412"/>
                  </a:moveTo>
                  <a:cubicBezTo>
                    <a:pt x="1107" y="1412"/>
                    <a:pt x="1107" y="1412"/>
                    <a:pt x="1107" y="1412"/>
                  </a:cubicBezTo>
                  <a:cubicBezTo>
                    <a:pt x="1123" y="1412"/>
                    <a:pt x="1136" y="1424"/>
                    <a:pt x="1136" y="1440"/>
                  </a:cubicBezTo>
                  <a:cubicBezTo>
                    <a:pt x="1136" y="1498"/>
                    <a:pt x="1136" y="1498"/>
                    <a:pt x="1136" y="1498"/>
                  </a:cubicBezTo>
                  <a:cubicBezTo>
                    <a:pt x="1136" y="1514"/>
                    <a:pt x="1123" y="1527"/>
                    <a:pt x="1107" y="1527"/>
                  </a:cubicBezTo>
                  <a:cubicBezTo>
                    <a:pt x="128" y="1527"/>
                    <a:pt x="128" y="1527"/>
                    <a:pt x="128" y="1527"/>
                  </a:cubicBezTo>
                  <a:cubicBezTo>
                    <a:pt x="112" y="1527"/>
                    <a:pt x="99" y="1514"/>
                    <a:pt x="99" y="1498"/>
                  </a:cubicBezTo>
                  <a:cubicBezTo>
                    <a:pt x="99" y="1440"/>
                    <a:pt x="99" y="1440"/>
                    <a:pt x="99" y="1440"/>
                  </a:cubicBezTo>
                  <a:cubicBezTo>
                    <a:pt x="99" y="1424"/>
                    <a:pt x="112" y="1412"/>
                    <a:pt x="128" y="1412"/>
                  </a:cubicBezTo>
                  <a:cubicBezTo>
                    <a:pt x="232" y="1412"/>
                    <a:pt x="232" y="1412"/>
                    <a:pt x="232" y="1412"/>
                  </a:cubicBezTo>
                  <a:lnTo>
                    <a:pt x="1032" y="1412"/>
                  </a:lnTo>
                  <a:close/>
                  <a:moveTo>
                    <a:pt x="618" y="461"/>
                  </a:moveTo>
                  <a:cubicBezTo>
                    <a:pt x="745" y="461"/>
                    <a:pt x="848" y="358"/>
                    <a:pt x="848" y="231"/>
                  </a:cubicBezTo>
                  <a:cubicBezTo>
                    <a:pt x="848" y="104"/>
                    <a:pt x="745" y="0"/>
                    <a:pt x="618" y="0"/>
                  </a:cubicBezTo>
                  <a:cubicBezTo>
                    <a:pt x="490" y="0"/>
                    <a:pt x="387" y="104"/>
                    <a:pt x="387" y="231"/>
                  </a:cubicBezTo>
                  <a:cubicBezTo>
                    <a:pt x="387" y="358"/>
                    <a:pt x="490" y="461"/>
                    <a:pt x="618" y="4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2" name="Freeform 56">
              <a:extLst>
                <a:ext uri="{FF2B5EF4-FFF2-40B4-BE49-F238E27FC236}">
                  <a16:creationId xmlns:a16="http://schemas.microsoft.com/office/drawing/2014/main" id="{A7AB0FA4-8389-4251-AC05-00FB5CC3D1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6491" y="5260067"/>
              <a:ext cx="284163" cy="165100"/>
            </a:xfrm>
            <a:custGeom>
              <a:avLst/>
              <a:gdLst>
                <a:gd name="T0" fmla="*/ 26 w 1313"/>
                <a:gd name="T1" fmla="*/ 2 h 759"/>
                <a:gd name="T2" fmla="*/ 0 w 1313"/>
                <a:gd name="T3" fmla="*/ 0 h 759"/>
                <a:gd name="T4" fmla="*/ 7 w 1313"/>
                <a:gd name="T5" fmla="*/ 71 h 759"/>
                <a:gd name="T6" fmla="*/ 106 w 1313"/>
                <a:gd name="T7" fmla="*/ 245 h 759"/>
                <a:gd name="T8" fmla="*/ 335 w 1313"/>
                <a:gd name="T9" fmla="*/ 607 h 759"/>
                <a:gd name="T10" fmla="*/ 518 w 1313"/>
                <a:gd name="T11" fmla="*/ 731 h 759"/>
                <a:gd name="T12" fmla="*/ 659 w 1313"/>
                <a:gd name="T13" fmla="*/ 759 h 759"/>
                <a:gd name="T14" fmla="*/ 800 w 1313"/>
                <a:gd name="T15" fmla="*/ 731 h 759"/>
                <a:gd name="T16" fmla="*/ 989 w 1313"/>
                <a:gd name="T17" fmla="*/ 602 h 759"/>
                <a:gd name="T18" fmla="*/ 1212 w 1313"/>
                <a:gd name="T19" fmla="*/ 244 h 759"/>
                <a:gd name="T20" fmla="*/ 1306 w 1313"/>
                <a:gd name="T21" fmla="*/ 71 h 759"/>
                <a:gd name="T22" fmla="*/ 1313 w 1313"/>
                <a:gd name="T23" fmla="*/ 1 h 759"/>
                <a:gd name="T24" fmla="*/ 1310 w 1313"/>
                <a:gd name="T25" fmla="*/ 1 h 759"/>
                <a:gd name="T26" fmla="*/ 1207 w 1313"/>
                <a:gd name="T27" fmla="*/ 1 h 759"/>
                <a:gd name="T28" fmla="*/ 1205 w 1313"/>
                <a:gd name="T29" fmla="*/ 84 h 759"/>
                <a:gd name="T30" fmla="*/ 1155 w 1313"/>
                <a:gd name="T31" fmla="*/ 193 h 759"/>
                <a:gd name="T32" fmla="*/ 1143 w 1313"/>
                <a:gd name="T33" fmla="*/ 201 h 759"/>
                <a:gd name="T34" fmla="*/ 1141 w 1313"/>
                <a:gd name="T35" fmla="*/ 201 h 759"/>
                <a:gd name="T36" fmla="*/ 1135 w 1313"/>
                <a:gd name="T37" fmla="*/ 202 h 759"/>
                <a:gd name="T38" fmla="*/ 1134 w 1313"/>
                <a:gd name="T39" fmla="*/ 202 h 759"/>
                <a:gd name="T40" fmla="*/ 1130 w 1313"/>
                <a:gd name="T41" fmla="*/ 202 h 759"/>
                <a:gd name="T42" fmla="*/ 1118 w 1313"/>
                <a:gd name="T43" fmla="*/ 196 h 759"/>
                <a:gd name="T44" fmla="*/ 1118 w 1313"/>
                <a:gd name="T45" fmla="*/ 196 h 759"/>
                <a:gd name="T46" fmla="*/ 876 w 1313"/>
                <a:gd name="T47" fmla="*/ 565 h 759"/>
                <a:gd name="T48" fmla="*/ 774 w 1313"/>
                <a:gd name="T49" fmla="*/ 625 h 759"/>
                <a:gd name="T50" fmla="*/ 772 w 1313"/>
                <a:gd name="T51" fmla="*/ 625 h 759"/>
                <a:gd name="T52" fmla="*/ 731 w 1313"/>
                <a:gd name="T53" fmla="*/ 638 h 759"/>
                <a:gd name="T54" fmla="*/ 728 w 1313"/>
                <a:gd name="T55" fmla="*/ 639 h 759"/>
                <a:gd name="T56" fmla="*/ 716 w 1313"/>
                <a:gd name="T57" fmla="*/ 642 h 759"/>
                <a:gd name="T58" fmla="*/ 712 w 1313"/>
                <a:gd name="T59" fmla="*/ 642 h 759"/>
                <a:gd name="T60" fmla="*/ 696 w 1313"/>
                <a:gd name="T61" fmla="*/ 644 h 759"/>
                <a:gd name="T62" fmla="*/ 693 w 1313"/>
                <a:gd name="T63" fmla="*/ 644 h 759"/>
                <a:gd name="T64" fmla="*/ 659 w 1313"/>
                <a:gd name="T65" fmla="*/ 648 h 759"/>
                <a:gd name="T66" fmla="*/ 446 w 1313"/>
                <a:gd name="T67" fmla="*/ 568 h 759"/>
                <a:gd name="T68" fmla="*/ 200 w 1313"/>
                <a:gd name="T69" fmla="*/ 196 h 759"/>
                <a:gd name="T70" fmla="*/ 200 w 1313"/>
                <a:gd name="T71" fmla="*/ 196 h 759"/>
                <a:gd name="T72" fmla="*/ 187 w 1313"/>
                <a:gd name="T73" fmla="*/ 202 h 759"/>
                <a:gd name="T74" fmla="*/ 187 w 1313"/>
                <a:gd name="T75" fmla="*/ 202 h 759"/>
                <a:gd name="T76" fmla="*/ 158 w 1313"/>
                <a:gd name="T77" fmla="*/ 190 h 759"/>
                <a:gd name="T78" fmla="*/ 113 w 1313"/>
                <a:gd name="T79" fmla="*/ 84 h 759"/>
                <a:gd name="T80" fmla="*/ 111 w 1313"/>
                <a:gd name="T81" fmla="*/ 75 h 759"/>
                <a:gd name="T82" fmla="*/ 115 w 1313"/>
                <a:gd name="T83" fmla="*/ 1 h 759"/>
                <a:gd name="T84" fmla="*/ 26 w 1313"/>
                <a:gd name="T85" fmla="*/ 1 h 759"/>
                <a:gd name="T86" fmla="*/ 26 w 1313"/>
                <a:gd name="T87" fmla="*/ 2 h 7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13" h="759">
                  <a:moveTo>
                    <a:pt x="26" y="2"/>
                  </a:moveTo>
                  <a:cubicBezTo>
                    <a:pt x="17" y="2"/>
                    <a:pt x="9" y="1"/>
                    <a:pt x="0" y="0"/>
                  </a:cubicBezTo>
                  <a:cubicBezTo>
                    <a:pt x="0" y="22"/>
                    <a:pt x="3" y="46"/>
                    <a:pt x="7" y="71"/>
                  </a:cubicBezTo>
                  <a:cubicBezTo>
                    <a:pt x="24" y="166"/>
                    <a:pt x="67" y="239"/>
                    <a:pt x="106" y="245"/>
                  </a:cubicBezTo>
                  <a:cubicBezTo>
                    <a:pt x="157" y="380"/>
                    <a:pt x="236" y="511"/>
                    <a:pt x="335" y="607"/>
                  </a:cubicBezTo>
                  <a:cubicBezTo>
                    <a:pt x="390" y="662"/>
                    <a:pt x="452" y="705"/>
                    <a:pt x="518" y="731"/>
                  </a:cubicBezTo>
                  <a:cubicBezTo>
                    <a:pt x="563" y="749"/>
                    <a:pt x="610" y="759"/>
                    <a:pt x="659" y="759"/>
                  </a:cubicBezTo>
                  <a:cubicBezTo>
                    <a:pt x="707" y="759"/>
                    <a:pt x="755" y="749"/>
                    <a:pt x="800" y="731"/>
                  </a:cubicBezTo>
                  <a:cubicBezTo>
                    <a:pt x="868" y="704"/>
                    <a:pt x="932" y="659"/>
                    <a:pt x="989" y="602"/>
                  </a:cubicBezTo>
                  <a:cubicBezTo>
                    <a:pt x="1085" y="506"/>
                    <a:pt x="1163" y="376"/>
                    <a:pt x="1212" y="244"/>
                  </a:cubicBezTo>
                  <a:cubicBezTo>
                    <a:pt x="1250" y="232"/>
                    <a:pt x="1290" y="161"/>
                    <a:pt x="1306" y="71"/>
                  </a:cubicBezTo>
                  <a:cubicBezTo>
                    <a:pt x="1310" y="46"/>
                    <a:pt x="1313" y="23"/>
                    <a:pt x="1313" y="1"/>
                  </a:cubicBezTo>
                  <a:cubicBezTo>
                    <a:pt x="1312" y="1"/>
                    <a:pt x="1311" y="1"/>
                    <a:pt x="1310" y="1"/>
                  </a:cubicBezTo>
                  <a:cubicBezTo>
                    <a:pt x="1207" y="1"/>
                    <a:pt x="1207" y="1"/>
                    <a:pt x="1207" y="1"/>
                  </a:cubicBezTo>
                  <a:cubicBezTo>
                    <a:pt x="1211" y="25"/>
                    <a:pt x="1210" y="53"/>
                    <a:pt x="1205" y="84"/>
                  </a:cubicBezTo>
                  <a:cubicBezTo>
                    <a:pt x="1196" y="134"/>
                    <a:pt x="1176" y="176"/>
                    <a:pt x="1155" y="193"/>
                  </a:cubicBezTo>
                  <a:cubicBezTo>
                    <a:pt x="1151" y="197"/>
                    <a:pt x="1147" y="199"/>
                    <a:pt x="1143" y="201"/>
                  </a:cubicBezTo>
                  <a:cubicBezTo>
                    <a:pt x="1142" y="201"/>
                    <a:pt x="1142" y="201"/>
                    <a:pt x="1141" y="201"/>
                  </a:cubicBezTo>
                  <a:cubicBezTo>
                    <a:pt x="1135" y="202"/>
                    <a:pt x="1135" y="202"/>
                    <a:pt x="1135" y="202"/>
                  </a:cubicBezTo>
                  <a:cubicBezTo>
                    <a:pt x="1135" y="202"/>
                    <a:pt x="1134" y="202"/>
                    <a:pt x="1134" y="202"/>
                  </a:cubicBezTo>
                  <a:cubicBezTo>
                    <a:pt x="1133" y="202"/>
                    <a:pt x="1131" y="202"/>
                    <a:pt x="1130" y="202"/>
                  </a:cubicBezTo>
                  <a:cubicBezTo>
                    <a:pt x="1126" y="202"/>
                    <a:pt x="1122" y="199"/>
                    <a:pt x="1118" y="196"/>
                  </a:cubicBezTo>
                  <a:cubicBezTo>
                    <a:pt x="1118" y="196"/>
                    <a:pt x="1118" y="196"/>
                    <a:pt x="1118" y="196"/>
                  </a:cubicBezTo>
                  <a:cubicBezTo>
                    <a:pt x="1072" y="338"/>
                    <a:pt x="985" y="479"/>
                    <a:pt x="876" y="565"/>
                  </a:cubicBezTo>
                  <a:cubicBezTo>
                    <a:pt x="843" y="590"/>
                    <a:pt x="809" y="610"/>
                    <a:pt x="774" y="625"/>
                  </a:cubicBezTo>
                  <a:cubicBezTo>
                    <a:pt x="773" y="625"/>
                    <a:pt x="772" y="625"/>
                    <a:pt x="772" y="625"/>
                  </a:cubicBezTo>
                  <a:cubicBezTo>
                    <a:pt x="731" y="638"/>
                    <a:pt x="731" y="638"/>
                    <a:pt x="731" y="638"/>
                  </a:cubicBezTo>
                  <a:cubicBezTo>
                    <a:pt x="730" y="638"/>
                    <a:pt x="729" y="638"/>
                    <a:pt x="728" y="639"/>
                  </a:cubicBezTo>
                  <a:cubicBezTo>
                    <a:pt x="724" y="639"/>
                    <a:pt x="720" y="641"/>
                    <a:pt x="716" y="642"/>
                  </a:cubicBezTo>
                  <a:cubicBezTo>
                    <a:pt x="715" y="642"/>
                    <a:pt x="714" y="642"/>
                    <a:pt x="712" y="642"/>
                  </a:cubicBezTo>
                  <a:cubicBezTo>
                    <a:pt x="696" y="644"/>
                    <a:pt x="696" y="644"/>
                    <a:pt x="696" y="644"/>
                  </a:cubicBezTo>
                  <a:cubicBezTo>
                    <a:pt x="695" y="644"/>
                    <a:pt x="694" y="644"/>
                    <a:pt x="693" y="644"/>
                  </a:cubicBezTo>
                  <a:cubicBezTo>
                    <a:pt x="681" y="646"/>
                    <a:pt x="670" y="648"/>
                    <a:pt x="659" y="648"/>
                  </a:cubicBezTo>
                  <a:cubicBezTo>
                    <a:pt x="583" y="648"/>
                    <a:pt x="511" y="618"/>
                    <a:pt x="446" y="568"/>
                  </a:cubicBezTo>
                  <a:cubicBezTo>
                    <a:pt x="335" y="483"/>
                    <a:pt x="246" y="340"/>
                    <a:pt x="200" y="196"/>
                  </a:cubicBezTo>
                  <a:cubicBezTo>
                    <a:pt x="200" y="196"/>
                    <a:pt x="200" y="196"/>
                    <a:pt x="200" y="196"/>
                  </a:cubicBezTo>
                  <a:cubicBezTo>
                    <a:pt x="196" y="199"/>
                    <a:pt x="192" y="202"/>
                    <a:pt x="187" y="202"/>
                  </a:cubicBezTo>
                  <a:cubicBezTo>
                    <a:pt x="187" y="202"/>
                    <a:pt x="187" y="202"/>
                    <a:pt x="187" y="202"/>
                  </a:cubicBezTo>
                  <a:cubicBezTo>
                    <a:pt x="178" y="204"/>
                    <a:pt x="168" y="199"/>
                    <a:pt x="158" y="190"/>
                  </a:cubicBezTo>
                  <a:cubicBezTo>
                    <a:pt x="139" y="170"/>
                    <a:pt x="121" y="131"/>
                    <a:pt x="113" y="84"/>
                  </a:cubicBezTo>
                  <a:cubicBezTo>
                    <a:pt x="112" y="81"/>
                    <a:pt x="112" y="78"/>
                    <a:pt x="111" y="75"/>
                  </a:cubicBezTo>
                  <a:cubicBezTo>
                    <a:pt x="112" y="50"/>
                    <a:pt x="113" y="26"/>
                    <a:pt x="115" y="1"/>
                  </a:cubicBezTo>
                  <a:cubicBezTo>
                    <a:pt x="26" y="1"/>
                    <a:pt x="26" y="1"/>
                    <a:pt x="26" y="1"/>
                  </a:cubicBezTo>
                  <a:lnTo>
                    <a:pt x="26" y="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3" name="Freeform 57">
              <a:extLst>
                <a:ext uri="{FF2B5EF4-FFF2-40B4-BE49-F238E27FC236}">
                  <a16:creationId xmlns:a16="http://schemas.microsoft.com/office/drawing/2014/main" id="{5C2BCCA8-7834-4F77-AB6E-C61802942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3" y="5431517"/>
              <a:ext cx="88900" cy="182563"/>
            </a:xfrm>
            <a:custGeom>
              <a:avLst/>
              <a:gdLst>
                <a:gd name="T0" fmla="*/ 412 w 412"/>
                <a:gd name="T1" fmla="*/ 554 h 843"/>
                <a:gd name="T2" fmla="*/ 412 w 412"/>
                <a:gd name="T3" fmla="*/ 0 h 843"/>
                <a:gd name="T4" fmla="*/ 180 w 412"/>
                <a:gd name="T5" fmla="*/ 150 h 843"/>
                <a:gd name="T6" fmla="*/ 13 w 412"/>
                <a:gd name="T7" fmla="*/ 489 h 843"/>
                <a:gd name="T8" fmla="*/ 10 w 412"/>
                <a:gd name="T9" fmla="*/ 621 h 843"/>
                <a:gd name="T10" fmla="*/ 31 w 412"/>
                <a:gd name="T11" fmla="*/ 679 h 843"/>
                <a:gd name="T12" fmla="*/ 276 w 412"/>
                <a:gd name="T13" fmla="*/ 843 h 843"/>
                <a:gd name="T14" fmla="*/ 276 w 412"/>
                <a:gd name="T15" fmla="*/ 762 h 843"/>
                <a:gd name="T16" fmla="*/ 412 w 412"/>
                <a:gd name="T17" fmla="*/ 554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843">
                  <a:moveTo>
                    <a:pt x="412" y="554"/>
                  </a:moveTo>
                  <a:cubicBezTo>
                    <a:pt x="412" y="0"/>
                    <a:pt x="412" y="0"/>
                    <a:pt x="412" y="0"/>
                  </a:cubicBezTo>
                  <a:cubicBezTo>
                    <a:pt x="357" y="13"/>
                    <a:pt x="267" y="46"/>
                    <a:pt x="180" y="150"/>
                  </a:cubicBezTo>
                  <a:cubicBezTo>
                    <a:pt x="119" y="223"/>
                    <a:pt x="59" y="329"/>
                    <a:pt x="13" y="489"/>
                  </a:cubicBezTo>
                  <a:cubicBezTo>
                    <a:pt x="0" y="533"/>
                    <a:pt x="0" y="578"/>
                    <a:pt x="10" y="621"/>
                  </a:cubicBezTo>
                  <a:cubicBezTo>
                    <a:pt x="15" y="641"/>
                    <a:pt x="21" y="661"/>
                    <a:pt x="31" y="679"/>
                  </a:cubicBezTo>
                  <a:cubicBezTo>
                    <a:pt x="68" y="748"/>
                    <a:pt x="157" y="802"/>
                    <a:pt x="276" y="843"/>
                  </a:cubicBezTo>
                  <a:cubicBezTo>
                    <a:pt x="276" y="762"/>
                    <a:pt x="276" y="762"/>
                    <a:pt x="276" y="762"/>
                  </a:cubicBezTo>
                  <a:cubicBezTo>
                    <a:pt x="276" y="671"/>
                    <a:pt x="331" y="589"/>
                    <a:pt x="412" y="55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6" name="Freeform 58">
              <a:extLst>
                <a:ext uri="{FF2B5EF4-FFF2-40B4-BE49-F238E27FC236}">
                  <a16:creationId xmlns:a16="http://schemas.microsoft.com/office/drawing/2014/main" id="{AB76E569-CE80-4572-8088-DAB1126FC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403" y="5431517"/>
              <a:ext cx="90488" cy="182563"/>
            </a:xfrm>
            <a:custGeom>
              <a:avLst/>
              <a:gdLst>
                <a:gd name="T0" fmla="*/ 399 w 412"/>
                <a:gd name="T1" fmla="*/ 489 h 843"/>
                <a:gd name="T2" fmla="*/ 221 w 412"/>
                <a:gd name="T3" fmla="*/ 137 h 843"/>
                <a:gd name="T4" fmla="*/ 0 w 412"/>
                <a:gd name="T5" fmla="*/ 0 h 843"/>
                <a:gd name="T6" fmla="*/ 0 w 412"/>
                <a:gd name="T7" fmla="*/ 554 h 843"/>
                <a:gd name="T8" fmla="*/ 136 w 412"/>
                <a:gd name="T9" fmla="*/ 762 h 843"/>
                <a:gd name="T10" fmla="*/ 136 w 412"/>
                <a:gd name="T11" fmla="*/ 843 h 843"/>
                <a:gd name="T12" fmla="*/ 381 w 412"/>
                <a:gd name="T13" fmla="*/ 679 h 843"/>
                <a:gd name="T14" fmla="*/ 401 w 412"/>
                <a:gd name="T15" fmla="*/ 627 h 843"/>
                <a:gd name="T16" fmla="*/ 399 w 412"/>
                <a:gd name="T17" fmla="*/ 489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2" h="843">
                  <a:moveTo>
                    <a:pt x="399" y="489"/>
                  </a:moveTo>
                  <a:cubicBezTo>
                    <a:pt x="350" y="319"/>
                    <a:pt x="286" y="209"/>
                    <a:pt x="221" y="137"/>
                  </a:cubicBezTo>
                  <a:cubicBezTo>
                    <a:pt x="137" y="43"/>
                    <a:pt x="53" y="12"/>
                    <a:pt x="0" y="0"/>
                  </a:cubicBezTo>
                  <a:cubicBezTo>
                    <a:pt x="0" y="554"/>
                    <a:pt x="0" y="554"/>
                    <a:pt x="0" y="554"/>
                  </a:cubicBezTo>
                  <a:cubicBezTo>
                    <a:pt x="81" y="589"/>
                    <a:pt x="136" y="671"/>
                    <a:pt x="136" y="762"/>
                  </a:cubicBezTo>
                  <a:cubicBezTo>
                    <a:pt x="136" y="843"/>
                    <a:pt x="136" y="843"/>
                    <a:pt x="136" y="843"/>
                  </a:cubicBezTo>
                  <a:cubicBezTo>
                    <a:pt x="255" y="802"/>
                    <a:pt x="344" y="748"/>
                    <a:pt x="381" y="679"/>
                  </a:cubicBezTo>
                  <a:cubicBezTo>
                    <a:pt x="390" y="662"/>
                    <a:pt x="396" y="645"/>
                    <a:pt x="401" y="627"/>
                  </a:cubicBezTo>
                  <a:cubicBezTo>
                    <a:pt x="412" y="583"/>
                    <a:pt x="412" y="534"/>
                    <a:pt x="399" y="4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7" name="Freeform 59">
              <a:extLst>
                <a:ext uri="{FF2B5EF4-FFF2-40B4-BE49-F238E27FC236}">
                  <a16:creationId xmlns:a16="http://schemas.microsoft.com/office/drawing/2014/main" id="{CDA0BB80-AE79-4924-B999-58D228318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8241" y="5421992"/>
              <a:ext cx="225425" cy="125413"/>
            </a:xfrm>
            <a:custGeom>
              <a:avLst/>
              <a:gdLst>
                <a:gd name="T0" fmla="*/ 1044 w 1044"/>
                <a:gd name="T1" fmla="*/ 581 h 581"/>
                <a:gd name="T2" fmla="*/ 1044 w 1044"/>
                <a:gd name="T3" fmla="*/ 13 h 581"/>
                <a:gd name="T4" fmla="*/ 967 w 1044"/>
                <a:gd name="T5" fmla="*/ 0 h 581"/>
                <a:gd name="T6" fmla="*/ 633 w 1044"/>
                <a:gd name="T7" fmla="*/ 431 h 581"/>
                <a:gd name="T8" fmla="*/ 577 w 1044"/>
                <a:gd name="T9" fmla="*/ 215 h 581"/>
                <a:gd name="T10" fmla="*/ 628 w 1044"/>
                <a:gd name="T11" fmla="*/ 90 h 581"/>
                <a:gd name="T12" fmla="*/ 416 w 1044"/>
                <a:gd name="T13" fmla="*/ 90 h 581"/>
                <a:gd name="T14" fmla="*/ 466 w 1044"/>
                <a:gd name="T15" fmla="*/ 214 h 581"/>
                <a:gd name="T16" fmla="*/ 411 w 1044"/>
                <a:gd name="T17" fmla="*/ 431 h 581"/>
                <a:gd name="T18" fmla="*/ 77 w 1044"/>
                <a:gd name="T19" fmla="*/ 1 h 581"/>
                <a:gd name="T20" fmla="*/ 0 w 1044"/>
                <a:gd name="T21" fmla="*/ 13 h 581"/>
                <a:gd name="T22" fmla="*/ 0 w 1044"/>
                <a:gd name="T23" fmla="*/ 581 h 581"/>
                <a:gd name="T24" fmla="*/ 1044 w 1044"/>
                <a:gd name="T25" fmla="*/ 581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4" h="581">
                  <a:moveTo>
                    <a:pt x="1044" y="581"/>
                  </a:moveTo>
                  <a:cubicBezTo>
                    <a:pt x="1044" y="13"/>
                    <a:pt x="1044" y="13"/>
                    <a:pt x="1044" y="13"/>
                  </a:cubicBezTo>
                  <a:cubicBezTo>
                    <a:pt x="1014" y="10"/>
                    <a:pt x="988" y="7"/>
                    <a:pt x="967" y="0"/>
                  </a:cubicBezTo>
                  <a:cubicBezTo>
                    <a:pt x="959" y="68"/>
                    <a:pt x="762" y="291"/>
                    <a:pt x="633" y="431"/>
                  </a:cubicBezTo>
                  <a:cubicBezTo>
                    <a:pt x="577" y="215"/>
                    <a:pt x="577" y="215"/>
                    <a:pt x="577" y="215"/>
                  </a:cubicBezTo>
                  <a:cubicBezTo>
                    <a:pt x="619" y="190"/>
                    <a:pt x="628" y="136"/>
                    <a:pt x="628" y="90"/>
                  </a:cubicBezTo>
                  <a:cubicBezTo>
                    <a:pt x="416" y="90"/>
                    <a:pt x="416" y="90"/>
                    <a:pt x="416" y="90"/>
                  </a:cubicBezTo>
                  <a:cubicBezTo>
                    <a:pt x="416" y="135"/>
                    <a:pt x="425" y="189"/>
                    <a:pt x="466" y="214"/>
                  </a:cubicBezTo>
                  <a:cubicBezTo>
                    <a:pt x="411" y="431"/>
                    <a:pt x="411" y="431"/>
                    <a:pt x="411" y="431"/>
                  </a:cubicBezTo>
                  <a:cubicBezTo>
                    <a:pt x="282" y="291"/>
                    <a:pt x="85" y="68"/>
                    <a:pt x="77" y="1"/>
                  </a:cubicBezTo>
                  <a:cubicBezTo>
                    <a:pt x="56" y="7"/>
                    <a:pt x="30" y="10"/>
                    <a:pt x="0" y="13"/>
                  </a:cubicBezTo>
                  <a:cubicBezTo>
                    <a:pt x="0" y="581"/>
                    <a:pt x="0" y="581"/>
                    <a:pt x="0" y="581"/>
                  </a:cubicBezTo>
                  <a:cubicBezTo>
                    <a:pt x="1044" y="581"/>
                    <a:pt x="1044" y="581"/>
                    <a:pt x="1044" y="5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48" name="Freeform 60">
              <a:extLst>
                <a:ext uri="{FF2B5EF4-FFF2-40B4-BE49-F238E27FC236}">
                  <a16:creationId xmlns:a16="http://schemas.microsoft.com/office/drawing/2014/main" id="{125E6FE4-A648-4322-8DC2-A9B5F21805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2203" y="5052104"/>
              <a:ext cx="317500" cy="184150"/>
            </a:xfrm>
            <a:custGeom>
              <a:avLst/>
              <a:gdLst>
                <a:gd name="T0" fmla="*/ 90 w 1464"/>
                <a:gd name="T1" fmla="*/ 848 h 848"/>
                <a:gd name="T2" fmla="*/ 1374 w 1464"/>
                <a:gd name="T3" fmla="*/ 848 h 848"/>
                <a:gd name="T4" fmla="*/ 1464 w 1464"/>
                <a:gd name="T5" fmla="*/ 757 h 848"/>
                <a:gd name="T6" fmla="*/ 1374 w 1464"/>
                <a:gd name="T7" fmla="*/ 667 h 848"/>
                <a:gd name="T8" fmla="*/ 1349 w 1464"/>
                <a:gd name="T9" fmla="*/ 667 h 848"/>
                <a:gd name="T10" fmla="*/ 1011 w 1464"/>
                <a:gd name="T11" fmla="*/ 116 h 848"/>
                <a:gd name="T12" fmla="*/ 959 w 1464"/>
                <a:gd name="T13" fmla="*/ 406 h 848"/>
                <a:gd name="T14" fmla="*/ 913 w 1464"/>
                <a:gd name="T15" fmla="*/ 445 h 848"/>
                <a:gd name="T16" fmla="*/ 905 w 1464"/>
                <a:gd name="T17" fmla="*/ 444 h 848"/>
                <a:gd name="T18" fmla="*/ 866 w 1464"/>
                <a:gd name="T19" fmla="*/ 390 h 848"/>
                <a:gd name="T20" fmla="*/ 925 w 1464"/>
                <a:gd name="T21" fmla="*/ 58 h 848"/>
                <a:gd name="T22" fmla="*/ 820 w 1464"/>
                <a:gd name="T23" fmla="*/ 0 h 848"/>
                <a:gd name="T24" fmla="*/ 644 w 1464"/>
                <a:gd name="T25" fmla="*/ 0 h 848"/>
                <a:gd name="T26" fmla="*/ 539 w 1464"/>
                <a:gd name="T27" fmla="*/ 58 h 848"/>
                <a:gd name="T28" fmla="*/ 598 w 1464"/>
                <a:gd name="T29" fmla="*/ 390 h 848"/>
                <a:gd name="T30" fmla="*/ 559 w 1464"/>
                <a:gd name="T31" fmla="*/ 445 h 848"/>
                <a:gd name="T32" fmla="*/ 551 w 1464"/>
                <a:gd name="T33" fmla="*/ 445 h 848"/>
                <a:gd name="T34" fmla="*/ 504 w 1464"/>
                <a:gd name="T35" fmla="*/ 406 h 848"/>
                <a:gd name="T36" fmla="*/ 453 w 1464"/>
                <a:gd name="T37" fmla="*/ 116 h 848"/>
                <a:gd name="T38" fmla="*/ 115 w 1464"/>
                <a:gd name="T39" fmla="*/ 667 h 848"/>
                <a:gd name="T40" fmla="*/ 90 w 1464"/>
                <a:gd name="T41" fmla="*/ 667 h 848"/>
                <a:gd name="T42" fmla="*/ 0 w 1464"/>
                <a:gd name="T43" fmla="*/ 757 h 848"/>
                <a:gd name="T44" fmla="*/ 90 w 1464"/>
                <a:gd name="T45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64" h="848">
                  <a:moveTo>
                    <a:pt x="90" y="848"/>
                  </a:moveTo>
                  <a:cubicBezTo>
                    <a:pt x="1374" y="848"/>
                    <a:pt x="1374" y="848"/>
                    <a:pt x="1374" y="848"/>
                  </a:cubicBezTo>
                  <a:cubicBezTo>
                    <a:pt x="1424" y="848"/>
                    <a:pt x="1464" y="807"/>
                    <a:pt x="1464" y="757"/>
                  </a:cubicBezTo>
                  <a:cubicBezTo>
                    <a:pt x="1464" y="707"/>
                    <a:pt x="1424" y="667"/>
                    <a:pt x="1374" y="667"/>
                  </a:cubicBezTo>
                  <a:cubicBezTo>
                    <a:pt x="1349" y="667"/>
                    <a:pt x="1349" y="667"/>
                    <a:pt x="1349" y="667"/>
                  </a:cubicBezTo>
                  <a:cubicBezTo>
                    <a:pt x="1349" y="426"/>
                    <a:pt x="1211" y="218"/>
                    <a:pt x="1011" y="116"/>
                  </a:cubicBezTo>
                  <a:cubicBezTo>
                    <a:pt x="959" y="406"/>
                    <a:pt x="959" y="406"/>
                    <a:pt x="959" y="406"/>
                  </a:cubicBezTo>
                  <a:cubicBezTo>
                    <a:pt x="955" y="429"/>
                    <a:pt x="936" y="445"/>
                    <a:pt x="913" y="445"/>
                  </a:cubicBezTo>
                  <a:cubicBezTo>
                    <a:pt x="910" y="445"/>
                    <a:pt x="907" y="445"/>
                    <a:pt x="905" y="444"/>
                  </a:cubicBezTo>
                  <a:cubicBezTo>
                    <a:pt x="879" y="440"/>
                    <a:pt x="862" y="415"/>
                    <a:pt x="866" y="390"/>
                  </a:cubicBezTo>
                  <a:cubicBezTo>
                    <a:pt x="925" y="58"/>
                    <a:pt x="925" y="58"/>
                    <a:pt x="925" y="58"/>
                  </a:cubicBezTo>
                  <a:cubicBezTo>
                    <a:pt x="903" y="23"/>
                    <a:pt x="864" y="0"/>
                    <a:pt x="820" y="0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00" y="0"/>
                    <a:pt x="561" y="23"/>
                    <a:pt x="539" y="58"/>
                  </a:cubicBezTo>
                  <a:cubicBezTo>
                    <a:pt x="598" y="390"/>
                    <a:pt x="598" y="390"/>
                    <a:pt x="598" y="390"/>
                  </a:cubicBezTo>
                  <a:cubicBezTo>
                    <a:pt x="602" y="415"/>
                    <a:pt x="585" y="440"/>
                    <a:pt x="559" y="445"/>
                  </a:cubicBezTo>
                  <a:cubicBezTo>
                    <a:pt x="557" y="445"/>
                    <a:pt x="554" y="445"/>
                    <a:pt x="551" y="445"/>
                  </a:cubicBezTo>
                  <a:cubicBezTo>
                    <a:pt x="529" y="445"/>
                    <a:pt x="508" y="429"/>
                    <a:pt x="504" y="406"/>
                  </a:cubicBezTo>
                  <a:cubicBezTo>
                    <a:pt x="453" y="116"/>
                    <a:pt x="453" y="116"/>
                    <a:pt x="453" y="116"/>
                  </a:cubicBezTo>
                  <a:cubicBezTo>
                    <a:pt x="253" y="218"/>
                    <a:pt x="115" y="426"/>
                    <a:pt x="115" y="667"/>
                  </a:cubicBezTo>
                  <a:cubicBezTo>
                    <a:pt x="90" y="667"/>
                    <a:pt x="90" y="667"/>
                    <a:pt x="90" y="667"/>
                  </a:cubicBezTo>
                  <a:cubicBezTo>
                    <a:pt x="40" y="667"/>
                    <a:pt x="0" y="707"/>
                    <a:pt x="0" y="757"/>
                  </a:cubicBezTo>
                  <a:cubicBezTo>
                    <a:pt x="0" y="807"/>
                    <a:pt x="40" y="848"/>
                    <a:pt x="90" y="8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0D3E3016-B857-4795-81A1-2A9733B0F4AC}"/>
              </a:ext>
            </a:extLst>
          </p:cNvPr>
          <p:cNvGrpSpPr/>
          <p:nvPr/>
        </p:nvGrpSpPr>
        <p:grpSpPr>
          <a:xfrm>
            <a:off x="7865683" y="1641383"/>
            <a:ext cx="2578652" cy="4072147"/>
            <a:chOff x="6341683" y="1641382"/>
            <a:chExt cx="2578652" cy="4072147"/>
          </a:xfrm>
        </p:grpSpPr>
        <p:grpSp>
          <p:nvGrpSpPr>
            <p:cNvPr id="102" name="그룹 101">
              <a:extLst>
                <a:ext uri="{FF2B5EF4-FFF2-40B4-BE49-F238E27FC236}">
                  <a16:creationId xmlns:a16="http://schemas.microsoft.com/office/drawing/2014/main" id="{686266F4-079A-4333-A1CD-FF9BC2D7F74C}"/>
                </a:ext>
              </a:extLst>
            </p:cNvPr>
            <p:cNvGrpSpPr/>
            <p:nvPr/>
          </p:nvGrpSpPr>
          <p:grpSpPr>
            <a:xfrm>
              <a:off x="6636953" y="1727831"/>
              <a:ext cx="1843523" cy="1843523"/>
              <a:chOff x="630018" y="1346554"/>
              <a:chExt cx="1891397" cy="1891397"/>
            </a:xfrm>
            <a:effectLst>
              <a:outerShdw blurRad="50800" dist="38100" dir="2700000" algn="tl" rotWithShape="0">
                <a:prstClr val="black">
                  <a:alpha val="15000"/>
                </a:prstClr>
              </a:outerShdw>
            </a:effectLst>
          </p:grpSpPr>
          <p:sp>
            <p:nvSpPr>
              <p:cNvPr id="104" name="타원 103">
                <a:extLst>
                  <a:ext uri="{FF2B5EF4-FFF2-40B4-BE49-F238E27FC236}">
                    <a16:creationId xmlns:a16="http://schemas.microsoft.com/office/drawing/2014/main" id="{0D384E0B-54E8-4796-ACB9-2EB446B12EA8}"/>
                  </a:ext>
                </a:extLst>
              </p:cNvPr>
              <p:cNvSpPr/>
              <p:nvPr/>
            </p:nvSpPr>
            <p:spPr>
              <a:xfrm>
                <a:off x="630018" y="1346554"/>
                <a:ext cx="1891397" cy="1891397"/>
              </a:xfrm>
              <a:prstGeom prst="ellipse">
                <a:avLst/>
              </a:prstGeom>
              <a:gradFill flip="none" rotWithShape="1">
                <a:gsLst>
                  <a:gs pos="78000">
                    <a:srgbClr val="57BF6C"/>
                  </a:gs>
                  <a:gs pos="100000">
                    <a:schemeClr val="accent3"/>
                  </a:gs>
                  <a:gs pos="0">
                    <a:schemeClr val="accent2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843D0DD-F819-4F97-BF92-AB7CC2F24630}"/>
                  </a:ext>
                </a:extLst>
              </p:cNvPr>
              <p:cNvSpPr txBox="1"/>
              <p:nvPr/>
            </p:nvSpPr>
            <p:spPr>
              <a:xfrm>
                <a:off x="804045" y="2236623"/>
                <a:ext cx="1491786" cy="726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ctr" defTabSz="914400" latinLnBrk="1">
                  <a:defRPr sz="2200" b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effectLst>
                      <a:outerShdw blurRad="2413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나눔바른고딕" panose="020B0603020101020101" pitchFamily="50" charset="-127"/>
                    <a:ea typeface="나눔바른고딕" panose="020B0603020101020101" pitchFamily="50" charset="-127"/>
                  </a:defRPr>
                </a:lvl1pPr>
              </a:lstStyle>
              <a:p>
                <a:pPr>
                  <a:buClr>
                    <a:srgbClr val="9F4AB6"/>
                  </a:buClr>
                </a:pPr>
                <a:r>
                  <a:rPr kumimoji="1" lang="ko-KR" altLang="en-US" sz="2000" spc="-80" dirty="0">
                    <a:effectLst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Arial" panose="020B0604020202020204" pitchFamily="34" charset="0"/>
                  </a:rPr>
                  <a:t>이해도를</a:t>
                </a:r>
                <a:endParaRPr kumimoji="1" lang="en-US" altLang="ko-KR" sz="2000" spc="-80" dirty="0"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panose="020B0604020202020204" pitchFamily="34" charset="0"/>
                </a:endParaRPr>
              </a:p>
              <a:p>
                <a:pPr>
                  <a:buClr>
                    <a:srgbClr val="9F4AB6"/>
                  </a:buClr>
                </a:pPr>
                <a:r>
                  <a:rPr kumimoji="1" lang="ko-KR" altLang="en-US" sz="2000" spc="-80" dirty="0">
                    <a:effectLst/>
                    <a:latin typeface="나눔고딕 ExtraBold" panose="020D0904000000000000" pitchFamily="50" charset="-127"/>
                    <a:ea typeface="나눔고딕 ExtraBold" panose="020D0904000000000000" pitchFamily="50" charset="-127"/>
                    <a:cs typeface="Arial" panose="020B0604020202020204" pitchFamily="34" charset="0"/>
                  </a:rPr>
                  <a:t> 고려합니다</a:t>
                </a:r>
              </a:p>
            </p:txBody>
          </p:sp>
        </p:grpSp>
        <p:sp>
          <p:nvSpPr>
            <p:cNvPr id="103" name="타원 102">
              <a:extLst>
                <a:ext uri="{FF2B5EF4-FFF2-40B4-BE49-F238E27FC236}">
                  <a16:creationId xmlns:a16="http://schemas.microsoft.com/office/drawing/2014/main" id="{C58D62D8-6FC5-4656-B3E7-3343B372C77A}"/>
                </a:ext>
              </a:extLst>
            </p:cNvPr>
            <p:cNvSpPr/>
            <p:nvPr/>
          </p:nvSpPr>
          <p:spPr>
            <a:xfrm>
              <a:off x="6546210" y="1641382"/>
              <a:ext cx="2008749" cy="2008749"/>
            </a:xfrm>
            <a:prstGeom prst="ellipse">
              <a:avLst/>
            </a:prstGeom>
            <a:noFill/>
            <a:ln>
              <a:solidFill>
                <a:schemeClr val="accent3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68A6B8-29CA-47E2-89CD-8B406C4C9DD8}"/>
                </a:ext>
              </a:extLst>
            </p:cNvPr>
            <p:cNvSpPr txBox="1"/>
            <p:nvPr/>
          </p:nvSpPr>
          <p:spPr>
            <a:xfrm>
              <a:off x="7145700" y="4119127"/>
              <a:ext cx="16313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r>
                <a:rPr lang="ko-KR" altLang="en-US" dirty="0"/>
                <a:t>쉬운 표현 사용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BE0B37A9-E730-4483-B2B1-923A2B80596F}"/>
                </a:ext>
              </a:extLst>
            </p:cNvPr>
            <p:cNvSpPr txBox="1"/>
            <p:nvPr/>
          </p:nvSpPr>
          <p:spPr>
            <a:xfrm>
              <a:off x="7145700" y="5067198"/>
              <a:ext cx="17746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지시는 한 번에</a:t>
              </a:r>
              <a:endParaRPr lang="en-US" altLang="ko-KR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  <a:p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한 가지씩</a:t>
              </a:r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!</a:t>
              </a:r>
              <a:endParaRPr lang="ko-KR" altLang="en-US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7" name="Freeform 45">
              <a:extLst>
                <a:ext uri="{FF2B5EF4-FFF2-40B4-BE49-F238E27FC236}">
                  <a16:creationId xmlns:a16="http://schemas.microsoft.com/office/drawing/2014/main" id="{2DF9BF4F-9623-4154-B749-92840896899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37076" y="2190127"/>
              <a:ext cx="311150" cy="333375"/>
            </a:xfrm>
            <a:custGeom>
              <a:avLst/>
              <a:gdLst>
                <a:gd name="T0" fmla="*/ 1588 w 1758"/>
                <a:gd name="T1" fmla="*/ 432 h 1892"/>
                <a:gd name="T2" fmla="*/ 1564 w 1758"/>
                <a:gd name="T3" fmla="*/ 191 h 1892"/>
                <a:gd name="T4" fmla="*/ 1497 w 1758"/>
                <a:gd name="T5" fmla="*/ 0 h 1892"/>
                <a:gd name="T6" fmla="*/ 5 w 1758"/>
                <a:gd name="T7" fmla="*/ 392 h 1892"/>
                <a:gd name="T8" fmla="*/ 10 w 1758"/>
                <a:gd name="T9" fmla="*/ 555 h 1892"/>
                <a:gd name="T10" fmla="*/ 214 w 1758"/>
                <a:gd name="T11" fmla="*/ 1050 h 1892"/>
                <a:gd name="T12" fmla="*/ 321 w 1758"/>
                <a:gd name="T13" fmla="*/ 1276 h 1892"/>
                <a:gd name="T14" fmla="*/ 181 w 1758"/>
                <a:gd name="T15" fmla="*/ 1892 h 1892"/>
                <a:gd name="T16" fmla="*/ 1183 w 1758"/>
                <a:gd name="T17" fmla="*/ 1892 h 1892"/>
                <a:gd name="T18" fmla="*/ 1144 w 1758"/>
                <a:gd name="T19" fmla="*/ 1765 h 1892"/>
                <a:gd name="T20" fmla="*/ 1168 w 1758"/>
                <a:gd name="T21" fmla="*/ 1526 h 1892"/>
                <a:gd name="T22" fmla="*/ 1282 w 1758"/>
                <a:gd name="T23" fmla="*/ 1453 h 1892"/>
                <a:gd name="T24" fmla="*/ 1561 w 1758"/>
                <a:gd name="T25" fmla="*/ 1454 h 1892"/>
                <a:gd name="T26" fmla="*/ 1606 w 1758"/>
                <a:gd name="T27" fmla="*/ 1278 h 1892"/>
                <a:gd name="T28" fmla="*/ 1643 w 1758"/>
                <a:gd name="T29" fmla="*/ 1168 h 1892"/>
                <a:gd name="T30" fmla="*/ 1610 w 1758"/>
                <a:gd name="T31" fmla="*/ 1118 h 1892"/>
                <a:gd name="T32" fmla="*/ 1644 w 1758"/>
                <a:gd name="T33" fmla="*/ 1016 h 1892"/>
                <a:gd name="T34" fmla="*/ 1670 w 1758"/>
                <a:gd name="T35" fmla="*/ 907 h 1892"/>
                <a:gd name="T36" fmla="*/ 1752 w 1758"/>
                <a:gd name="T37" fmla="*/ 844 h 1892"/>
                <a:gd name="T38" fmla="*/ 1636 w 1758"/>
                <a:gd name="T39" fmla="*/ 643 h 1892"/>
                <a:gd name="T40" fmla="*/ 1588 w 1758"/>
                <a:gd name="T41" fmla="*/ 432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58" h="1892">
                  <a:moveTo>
                    <a:pt x="1588" y="432"/>
                  </a:moveTo>
                  <a:cubicBezTo>
                    <a:pt x="1625" y="347"/>
                    <a:pt x="1588" y="324"/>
                    <a:pt x="1564" y="191"/>
                  </a:cubicBezTo>
                  <a:cubicBezTo>
                    <a:pt x="1552" y="129"/>
                    <a:pt x="1531" y="63"/>
                    <a:pt x="1497" y="0"/>
                  </a:cubicBezTo>
                  <a:cubicBezTo>
                    <a:pt x="5" y="392"/>
                    <a:pt x="5" y="392"/>
                    <a:pt x="5" y="392"/>
                  </a:cubicBezTo>
                  <a:cubicBezTo>
                    <a:pt x="0" y="449"/>
                    <a:pt x="2" y="505"/>
                    <a:pt x="10" y="555"/>
                  </a:cubicBezTo>
                  <a:cubicBezTo>
                    <a:pt x="38" y="735"/>
                    <a:pt x="145" y="956"/>
                    <a:pt x="214" y="1050"/>
                  </a:cubicBezTo>
                  <a:cubicBezTo>
                    <a:pt x="284" y="1145"/>
                    <a:pt x="318" y="1214"/>
                    <a:pt x="321" y="1276"/>
                  </a:cubicBezTo>
                  <a:cubicBezTo>
                    <a:pt x="330" y="1454"/>
                    <a:pt x="291" y="1628"/>
                    <a:pt x="181" y="1892"/>
                  </a:cubicBezTo>
                  <a:cubicBezTo>
                    <a:pt x="181" y="1892"/>
                    <a:pt x="1101" y="1892"/>
                    <a:pt x="1183" y="1892"/>
                  </a:cubicBezTo>
                  <a:cubicBezTo>
                    <a:pt x="1163" y="1852"/>
                    <a:pt x="1151" y="1829"/>
                    <a:pt x="1144" y="1765"/>
                  </a:cubicBezTo>
                  <a:cubicBezTo>
                    <a:pt x="1134" y="1683"/>
                    <a:pt x="1148" y="1589"/>
                    <a:pt x="1168" y="1526"/>
                  </a:cubicBezTo>
                  <a:cubicBezTo>
                    <a:pt x="1182" y="1483"/>
                    <a:pt x="1233" y="1454"/>
                    <a:pt x="1282" y="1453"/>
                  </a:cubicBezTo>
                  <a:cubicBezTo>
                    <a:pt x="1363" y="1452"/>
                    <a:pt x="1436" y="1477"/>
                    <a:pt x="1561" y="1454"/>
                  </a:cubicBezTo>
                  <a:cubicBezTo>
                    <a:pt x="1626" y="1442"/>
                    <a:pt x="1623" y="1345"/>
                    <a:pt x="1606" y="1278"/>
                  </a:cubicBezTo>
                  <a:cubicBezTo>
                    <a:pt x="1590" y="1210"/>
                    <a:pt x="1644" y="1196"/>
                    <a:pt x="1643" y="1168"/>
                  </a:cubicBezTo>
                  <a:cubicBezTo>
                    <a:pt x="1643" y="1153"/>
                    <a:pt x="1649" y="1141"/>
                    <a:pt x="1610" y="1118"/>
                  </a:cubicBezTo>
                  <a:cubicBezTo>
                    <a:pt x="1681" y="1080"/>
                    <a:pt x="1657" y="1044"/>
                    <a:pt x="1644" y="1016"/>
                  </a:cubicBezTo>
                  <a:cubicBezTo>
                    <a:pt x="1598" y="915"/>
                    <a:pt x="1649" y="915"/>
                    <a:pt x="1670" y="907"/>
                  </a:cubicBezTo>
                  <a:cubicBezTo>
                    <a:pt x="1691" y="899"/>
                    <a:pt x="1746" y="889"/>
                    <a:pt x="1752" y="844"/>
                  </a:cubicBezTo>
                  <a:cubicBezTo>
                    <a:pt x="1758" y="799"/>
                    <a:pt x="1690" y="714"/>
                    <a:pt x="1636" y="643"/>
                  </a:cubicBezTo>
                  <a:cubicBezTo>
                    <a:pt x="1583" y="571"/>
                    <a:pt x="1558" y="502"/>
                    <a:pt x="1588" y="43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8" name="Freeform 46">
              <a:extLst>
                <a:ext uri="{FF2B5EF4-FFF2-40B4-BE49-F238E27FC236}">
                  <a16:creationId xmlns:a16="http://schemas.microsoft.com/office/drawing/2014/main" id="{8B806DEF-A394-4E8A-BC97-550125C3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2939" y="2017089"/>
              <a:ext cx="85725" cy="242888"/>
            </a:xfrm>
            <a:custGeom>
              <a:avLst/>
              <a:gdLst>
                <a:gd name="T0" fmla="*/ 274 w 484"/>
                <a:gd name="T1" fmla="*/ 112 h 1371"/>
                <a:gd name="T2" fmla="*/ 43 w 484"/>
                <a:gd name="T3" fmla="*/ 596 h 1371"/>
                <a:gd name="T4" fmla="*/ 163 w 484"/>
                <a:gd name="T5" fmla="*/ 1158 h 1371"/>
                <a:gd name="T6" fmla="*/ 484 w 484"/>
                <a:gd name="T7" fmla="*/ 1371 h 1371"/>
                <a:gd name="T8" fmla="*/ 483 w 484"/>
                <a:gd name="T9" fmla="*/ 0 h 1371"/>
                <a:gd name="T10" fmla="*/ 274 w 484"/>
                <a:gd name="T11" fmla="*/ 112 h 1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1371">
                  <a:moveTo>
                    <a:pt x="274" y="112"/>
                  </a:moveTo>
                  <a:cubicBezTo>
                    <a:pt x="154" y="223"/>
                    <a:pt x="88" y="385"/>
                    <a:pt x="43" y="596"/>
                  </a:cubicBezTo>
                  <a:cubicBezTo>
                    <a:pt x="0" y="796"/>
                    <a:pt x="49" y="1012"/>
                    <a:pt x="163" y="1158"/>
                  </a:cubicBezTo>
                  <a:cubicBezTo>
                    <a:pt x="234" y="1249"/>
                    <a:pt x="359" y="1328"/>
                    <a:pt x="484" y="1371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11" y="17"/>
                    <a:pt x="339" y="52"/>
                    <a:pt x="274" y="11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29" name="Oval 47">
              <a:extLst>
                <a:ext uri="{FF2B5EF4-FFF2-40B4-BE49-F238E27FC236}">
                  <a16:creationId xmlns:a16="http://schemas.microsoft.com/office/drawing/2014/main" id="{3C39A72B-4A92-4756-99A3-668B38FA23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3439" y="2155202"/>
              <a:ext cx="41275" cy="41275"/>
            </a:xfrm>
            <a:prstGeom prst="ellipse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30" name="Freeform 48">
              <a:extLst>
                <a:ext uri="{FF2B5EF4-FFF2-40B4-BE49-F238E27FC236}">
                  <a16:creationId xmlns:a16="http://schemas.microsoft.com/office/drawing/2014/main" id="{63441839-70A9-45A6-ADA5-F29730405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1851" y="2017089"/>
              <a:ext cx="44450" cy="120650"/>
            </a:xfrm>
            <a:custGeom>
              <a:avLst/>
              <a:gdLst>
                <a:gd name="T0" fmla="*/ 50 w 259"/>
                <a:gd name="T1" fmla="*/ 603 h 679"/>
                <a:gd name="T2" fmla="*/ 50 w 259"/>
                <a:gd name="T3" fmla="*/ 603 h 679"/>
                <a:gd name="T4" fmla="*/ 130 w 259"/>
                <a:gd name="T5" fmla="*/ 679 h 679"/>
                <a:gd name="T6" fmla="*/ 210 w 259"/>
                <a:gd name="T7" fmla="*/ 603 h 679"/>
                <a:gd name="T8" fmla="*/ 210 w 259"/>
                <a:gd name="T9" fmla="*/ 603 h 679"/>
                <a:gd name="T10" fmla="*/ 257 w 259"/>
                <a:gd name="T11" fmla="*/ 156 h 679"/>
                <a:gd name="T12" fmla="*/ 259 w 259"/>
                <a:gd name="T13" fmla="*/ 129 h 679"/>
                <a:gd name="T14" fmla="*/ 130 w 259"/>
                <a:gd name="T15" fmla="*/ 0 h 679"/>
                <a:gd name="T16" fmla="*/ 0 w 259"/>
                <a:gd name="T17" fmla="*/ 129 h 679"/>
                <a:gd name="T18" fmla="*/ 3 w 259"/>
                <a:gd name="T19" fmla="*/ 156 h 679"/>
                <a:gd name="T20" fmla="*/ 50 w 259"/>
                <a:gd name="T21" fmla="*/ 603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" h="679">
                  <a:moveTo>
                    <a:pt x="50" y="603"/>
                  </a:moveTo>
                  <a:cubicBezTo>
                    <a:pt x="50" y="603"/>
                    <a:pt x="50" y="603"/>
                    <a:pt x="50" y="603"/>
                  </a:cubicBezTo>
                  <a:cubicBezTo>
                    <a:pt x="52" y="645"/>
                    <a:pt x="87" y="679"/>
                    <a:pt x="130" y="679"/>
                  </a:cubicBezTo>
                  <a:cubicBezTo>
                    <a:pt x="173" y="679"/>
                    <a:pt x="208" y="645"/>
                    <a:pt x="210" y="603"/>
                  </a:cubicBezTo>
                  <a:cubicBezTo>
                    <a:pt x="210" y="603"/>
                    <a:pt x="210" y="603"/>
                    <a:pt x="210" y="603"/>
                  </a:cubicBezTo>
                  <a:cubicBezTo>
                    <a:pt x="257" y="156"/>
                    <a:pt x="257" y="156"/>
                    <a:pt x="257" y="156"/>
                  </a:cubicBezTo>
                  <a:cubicBezTo>
                    <a:pt x="258" y="148"/>
                    <a:pt x="259" y="138"/>
                    <a:pt x="259" y="129"/>
                  </a:cubicBezTo>
                  <a:cubicBezTo>
                    <a:pt x="259" y="58"/>
                    <a:pt x="201" y="0"/>
                    <a:pt x="130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138"/>
                    <a:pt x="1" y="147"/>
                    <a:pt x="3" y="156"/>
                  </a:cubicBezTo>
                  <a:lnTo>
                    <a:pt x="50" y="603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cxnSp>
          <p:nvCxnSpPr>
            <p:cNvPr id="163" name="직선 연결선 162">
              <a:extLst>
                <a:ext uri="{FF2B5EF4-FFF2-40B4-BE49-F238E27FC236}">
                  <a16:creationId xmlns:a16="http://schemas.microsoft.com/office/drawing/2014/main" id="{F5DB4903-F520-4317-BDB5-59C7BCB8188F}"/>
                </a:ext>
              </a:extLst>
            </p:cNvPr>
            <p:cNvCxnSpPr>
              <a:cxnSpLocks/>
            </p:cNvCxnSpPr>
            <p:nvPr/>
          </p:nvCxnSpPr>
          <p:spPr>
            <a:xfrm>
              <a:off x="6341683" y="4787667"/>
              <a:ext cx="2422601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자유형: 도형 149">
              <a:extLst>
                <a:ext uri="{FF2B5EF4-FFF2-40B4-BE49-F238E27FC236}">
                  <a16:creationId xmlns:a16="http://schemas.microsoft.com/office/drawing/2014/main" id="{24F008E0-0B02-4D33-90E1-BA2FD50BC8D1}"/>
                </a:ext>
              </a:extLst>
            </p:cNvPr>
            <p:cNvSpPr/>
            <p:nvPr/>
          </p:nvSpPr>
          <p:spPr>
            <a:xfrm>
              <a:off x="6580833" y="4160762"/>
              <a:ext cx="377653" cy="480159"/>
            </a:xfrm>
            <a:custGeom>
              <a:avLst/>
              <a:gdLst>
                <a:gd name="connsiteX0" fmla="*/ 127364 w 666750"/>
                <a:gd name="connsiteY0" fmla="*/ 754099 h 847725"/>
                <a:gd name="connsiteX1" fmla="*/ 184838 w 666750"/>
                <a:gd name="connsiteY1" fmla="*/ 654439 h 847725"/>
                <a:gd name="connsiteX2" fmla="*/ 259276 w 666750"/>
                <a:gd name="connsiteY2" fmla="*/ 630302 h 847725"/>
                <a:gd name="connsiteX3" fmla="*/ 279955 w 666750"/>
                <a:gd name="connsiteY3" fmla="*/ 556169 h 847725"/>
                <a:gd name="connsiteX4" fmla="*/ 321303 w 666750"/>
                <a:gd name="connsiteY4" fmla="*/ 550245 h 847725"/>
                <a:gd name="connsiteX5" fmla="*/ 353392 w 666750"/>
                <a:gd name="connsiteY5" fmla="*/ 418114 h 847725"/>
                <a:gd name="connsiteX6" fmla="*/ 271220 w 666750"/>
                <a:gd name="connsiteY6" fmla="*/ 339466 h 847725"/>
                <a:gd name="connsiteX7" fmla="*/ 52631 w 666750"/>
                <a:gd name="connsiteY7" fmla="*/ 131668 h 847725"/>
                <a:gd name="connsiteX8" fmla="*/ 23980 w 666750"/>
                <a:gd name="connsiteY8" fmla="*/ 104322 h 847725"/>
                <a:gd name="connsiteX9" fmla="*/ 22780 w 666750"/>
                <a:gd name="connsiteY9" fmla="*/ 24750 h 847725"/>
                <a:gd name="connsiteX10" fmla="*/ 102285 w 666750"/>
                <a:gd name="connsiteY10" fmla="*/ 22293 h 847725"/>
                <a:gd name="connsiteX11" fmla="*/ 205460 w 666750"/>
                <a:gd name="connsiteY11" fmla="*/ 119648 h 847725"/>
                <a:gd name="connsiteX12" fmla="*/ 355793 w 666750"/>
                <a:gd name="connsiteY12" fmla="*/ 261999 h 847725"/>
                <a:gd name="connsiteX13" fmla="*/ 402322 w 666750"/>
                <a:gd name="connsiteY13" fmla="*/ 293003 h 847725"/>
                <a:gd name="connsiteX14" fmla="*/ 467578 w 666750"/>
                <a:gd name="connsiteY14" fmla="*/ 282478 h 847725"/>
                <a:gd name="connsiteX15" fmla="*/ 492753 w 666750"/>
                <a:gd name="connsiteY15" fmla="*/ 252217 h 847725"/>
                <a:gd name="connsiteX16" fmla="*/ 540654 w 666750"/>
                <a:gd name="connsiteY16" fmla="*/ 173759 h 847725"/>
                <a:gd name="connsiteX17" fmla="*/ 641371 w 666750"/>
                <a:gd name="connsiteY17" fmla="*/ 158319 h 847725"/>
                <a:gd name="connsiteX18" fmla="*/ 655764 w 666750"/>
                <a:gd name="connsiteY18" fmla="*/ 248283 h 847725"/>
                <a:gd name="connsiteX19" fmla="*/ 576677 w 666750"/>
                <a:gd name="connsiteY19" fmla="*/ 379595 h 847725"/>
                <a:gd name="connsiteX20" fmla="*/ 537568 w 666750"/>
                <a:gd name="connsiteY20" fmla="*/ 444031 h 847725"/>
                <a:gd name="connsiteX21" fmla="*/ 537015 w 666750"/>
                <a:gd name="connsiteY21" fmla="*/ 460424 h 847725"/>
                <a:gd name="connsiteX22" fmla="*/ 572982 w 666750"/>
                <a:gd name="connsiteY22" fmla="*/ 535186 h 847725"/>
                <a:gd name="connsiteX23" fmla="*/ 500897 w 666750"/>
                <a:gd name="connsiteY23" fmla="*/ 748689 h 847725"/>
                <a:gd name="connsiteX24" fmla="*/ 333971 w 666750"/>
                <a:gd name="connsiteY24" fmla="*/ 828651 h 847725"/>
                <a:gd name="connsiteX25" fmla="*/ 134413 w 666750"/>
                <a:gd name="connsiteY25" fmla="*/ 767281 h 847725"/>
                <a:gd name="connsiteX26" fmla="*/ 127364 w 666750"/>
                <a:gd name="connsiteY26" fmla="*/ 754099 h 84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666750" h="847725">
                  <a:moveTo>
                    <a:pt x="127364" y="754099"/>
                  </a:moveTo>
                  <a:cubicBezTo>
                    <a:pt x="176589" y="729486"/>
                    <a:pt x="191429" y="703921"/>
                    <a:pt x="184838" y="654439"/>
                  </a:cubicBezTo>
                  <a:cubicBezTo>
                    <a:pt x="213356" y="657734"/>
                    <a:pt x="238969" y="651572"/>
                    <a:pt x="259276" y="630302"/>
                  </a:cubicBezTo>
                  <a:cubicBezTo>
                    <a:pt x="279688" y="608928"/>
                    <a:pt x="285498" y="583392"/>
                    <a:pt x="279955" y="556169"/>
                  </a:cubicBezTo>
                  <a:cubicBezTo>
                    <a:pt x="294147" y="554255"/>
                    <a:pt x="308387" y="554340"/>
                    <a:pt x="321303" y="550245"/>
                  </a:cubicBezTo>
                  <a:cubicBezTo>
                    <a:pt x="378634" y="532052"/>
                    <a:pt x="395931" y="460672"/>
                    <a:pt x="353392" y="418114"/>
                  </a:cubicBezTo>
                  <a:cubicBezTo>
                    <a:pt x="326599" y="391301"/>
                    <a:pt x="298690" y="365593"/>
                    <a:pt x="271220" y="339466"/>
                  </a:cubicBezTo>
                  <a:cubicBezTo>
                    <a:pt x="198373" y="270181"/>
                    <a:pt x="125497" y="200934"/>
                    <a:pt x="52631" y="131668"/>
                  </a:cubicBezTo>
                  <a:cubicBezTo>
                    <a:pt x="43058" y="122572"/>
                    <a:pt x="33219" y="113742"/>
                    <a:pt x="23980" y="104322"/>
                  </a:cubicBezTo>
                  <a:cubicBezTo>
                    <a:pt x="1929" y="81843"/>
                    <a:pt x="1548" y="47029"/>
                    <a:pt x="22780" y="24750"/>
                  </a:cubicBezTo>
                  <a:cubicBezTo>
                    <a:pt x="43925" y="2567"/>
                    <a:pt x="79034" y="900"/>
                    <a:pt x="102285" y="22293"/>
                  </a:cubicBezTo>
                  <a:cubicBezTo>
                    <a:pt x="137080" y="54306"/>
                    <a:pt x="171122" y="87139"/>
                    <a:pt x="205460" y="119648"/>
                  </a:cubicBezTo>
                  <a:cubicBezTo>
                    <a:pt x="255571" y="167092"/>
                    <a:pt x="305634" y="214612"/>
                    <a:pt x="355793" y="261999"/>
                  </a:cubicBezTo>
                  <a:cubicBezTo>
                    <a:pt x="369509" y="274953"/>
                    <a:pt x="384711" y="285745"/>
                    <a:pt x="402322" y="293003"/>
                  </a:cubicBezTo>
                  <a:cubicBezTo>
                    <a:pt x="426316" y="302890"/>
                    <a:pt x="448557" y="300061"/>
                    <a:pt x="467578" y="282478"/>
                  </a:cubicBezTo>
                  <a:cubicBezTo>
                    <a:pt x="477151" y="273629"/>
                    <a:pt x="485714" y="263199"/>
                    <a:pt x="492753" y="252217"/>
                  </a:cubicBezTo>
                  <a:cubicBezTo>
                    <a:pt x="509288" y="226433"/>
                    <a:pt x="523919" y="199410"/>
                    <a:pt x="540654" y="173759"/>
                  </a:cubicBezTo>
                  <a:cubicBezTo>
                    <a:pt x="563247" y="139117"/>
                    <a:pt x="609063" y="132592"/>
                    <a:pt x="641371" y="158319"/>
                  </a:cubicBezTo>
                  <a:cubicBezTo>
                    <a:pt x="667984" y="179513"/>
                    <a:pt x="674252" y="217260"/>
                    <a:pt x="655764" y="248283"/>
                  </a:cubicBezTo>
                  <a:cubicBezTo>
                    <a:pt x="629608" y="292174"/>
                    <a:pt x="603071" y="335837"/>
                    <a:pt x="576677" y="379595"/>
                  </a:cubicBezTo>
                  <a:cubicBezTo>
                    <a:pt x="563704" y="401112"/>
                    <a:pt x="550855" y="422705"/>
                    <a:pt x="537568" y="444031"/>
                  </a:cubicBezTo>
                  <a:cubicBezTo>
                    <a:pt x="533977" y="449784"/>
                    <a:pt x="533996" y="454347"/>
                    <a:pt x="537015" y="460424"/>
                  </a:cubicBezTo>
                  <a:cubicBezTo>
                    <a:pt x="549322" y="485189"/>
                    <a:pt x="560904" y="510306"/>
                    <a:pt x="572982" y="535186"/>
                  </a:cubicBezTo>
                  <a:cubicBezTo>
                    <a:pt x="612853" y="617282"/>
                    <a:pt x="582469" y="708407"/>
                    <a:pt x="500897" y="748689"/>
                  </a:cubicBezTo>
                  <a:cubicBezTo>
                    <a:pt x="445575" y="775997"/>
                    <a:pt x="389930" y="802676"/>
                    <a:pt x="333971" y="828651"/>
                  </a:cubicBezTo>
                  <a:cubicBezTo>
                    <a:pt x="261257" y="862398"/>
                    <a:pt x="175570" y="835661"/>
                    <a:pt x="134413" y="767281"/>
                  </a:cubicBezTo>
                  <a:cubicBezTo>
                    <a:pt x="131850" y="763014"/>
                    <a:pt x="129698" y="758490"/>
                    <a:pt x="127364" y="75409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1" name="자유형: 도형 150">
              <a:extLst>
                <a:ext uri="{FF2B5EF4-FFF2-40B4-BE49-F238E27FC236}">
                  <a16:creationId xmlns:a16="http://schemas.microsoft.com/office/drawing/2014/main" id="{6DA9590C-D46E-4C59-A90E-41DCC3BFDF6D}"/>
                </a:ext>
              </a:extLst>
            </p:cNvPr>
            <p:cNvSpPr/>
            <p:nvPr/>
          </p:nvSpPr>
          <p:spPr>
            <a:xfrm>
              <a:off x="6564608" y="4361411"/>
              <a:ext cx="161851" cy="156456"/>
            </a:xfrm>
            <a:custGeom>
              <a:avLst/>
              <a:gdLst>
                <a:gd name="connsiteX0" fmla="*/ 69636 w 285750"/>
                <a:gd name="connsiteY0" fmla="*/ 7144 h 276225"/>
                <a:gd name="connsiteX1" fmla="*/ 102231 w 285750"/>
                <a:gd name="connsiteY1" fmla="*/ 21946 h 276225"/>
                <a:gd name="connsiteX2" fmla="*/ 269585 w 285750"/>
                <a:gd name="connsiteY2" fmla="*/ 179689 h 276225"/>
                <a:gd name="connsiteX3" fmla="*/ 271576 w 285750"/>
                <a:gd name="connsiteY3" fmla="*/ 259175 h 276225"/>
                <a:gd name="connsiteX4" fmla="*/ 191242 w 285750"/>
                <a:gd name="connsiteY4" fmla="*/ 262080 h 276225"/>
                <a:gd name="connsiteX5" fmla="*/ 45252 w 285750"/>
                <a:gd name="connsiteY5" fmla="*/ 124511 h 276225"/>
                <a:gd name="connsiteX6" fmla="*/ 24735 w 285750"/>
                <a:gd name="connsiteY6" fmla="*/ 105318 h 276225"/>
                <a:gd name="connsiteX7" fmla="*/ 11572 w 285750"/>
                <a:gd name="connsiteY7" fmla="*/ 41720 h 276225"/>
                <a:gd name="connsiteX8" fmla="*/ 69636 w 285750"/>
                <a:gd name="connsiteY8" fmla="*/ 7144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750" h="276225">
                  <a:moveTo>
                    <a:pt x="69636" y="7144"/>
                  </a:moveTo>
                  <a:cubicBezTo>
                    <a:pt x="78475" y="7306"/>
                    <a:pt x="91534" y="11897"/>
                    <a:pt x="102231" y="21946"/>
                  </a:cubicBezTo>
                  <a:cubicBezTo>
                    <a:pt x="158104" y="74428"/>
                    <a:pt x="214073" y="126825"/>
                    <a:pt x="269585" y="179689"/>
                  </a:cubicBezTo>
                  <a:cubicBezTo>
                    <a:pt x="292264" y="201282"/>
                    <a:pt x="292617" y="236782"/>
                    <a:pt x="271576" y="259175"/>
                  </a:cubicBezTo>
                  <a:cubicBezTo>
                    <a:pt x="249821" y="282321"/>
                    <a:pt x="214759" y="284016"/>
                    <a:pt x="191242" y="262080"/>
                  </a:cubicBezTo>
                  <a:cubicBezTo>
                    <a:pt x="142350" y="216475"/>
                    <a:pt x="93896" y="170393"/>
                    <a:pt x="45252" y="124511"/>
                  </a:cubicBezTo>
                  <a:cubicBezTo>
                    <a:pt x="38442" y="118081"/>
                    <a:pt x="31393" y="111900"/>
                    <a:pt x="24735" y="105318"/>
                  </a:cubicBezTo>
                  <a:cubicBezTo>
                    <a:pt x="7533" y="88297"/>
                    <a:pt x="2533" y="63694"/>
                    <a:pt x="11572" y="41720"/>
                  </a:cubicBezTo>
                  <a:cubicBezTo>
                    <a:pt x="20144" y="20888"/>
                    <a:pt x="40871" y="7182"/>
                    <a:pt x="69636" y="714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2" name="자유형: 도형 151">
              <a:extLst>
                <a:ext uri="{FF2B5EF4-FFF2-40B4-BE49-F238E27FC236}">
                  <a16:creationId xmlns:a16="http://schemas.microsoft.com/office/drawing/2014/main" id="{F026467E-DA22-4CE5-9E64-7AF4C8D1E0DF}"/>
                </a:ext>
              </a:extLst>
            </p:cNvPr>
            <p:cNvSpPr/>
            <p:nvPr/>
          </p:nvSpPr>
          <p:spPr>
            <a:xfrm>
              <a:off x="6618811" y="4304539"/>
              <a:ext cx="161851" cy="156456"/>
            </a:xfrm>
            <a:custGeom>
              <a:avLst/>
              <a:gdLst>
                <a:gd name="connsiteX0" fmla="*/ 286027 w 285750"/>
                <a:gd name="connsiteY0" fmla="*/ 227956 h 276225"/>
                <a:gd name="connsiteX1" fmla="*/ 253222 w 285750"/>
                <a:gd name="connsiteY1" fmla="*/ 271943 h 276225"/>
                <a:gd name="connsiteX2" fmla="*/ 193377 w 285750"/>
                <a:gd name="connsiteY2" fmla="*/ 264142 h 276225"/>
                <a:gd name="connsiteX3" fmla="*/ 116986 w 285750"/>
                <a:gd name="connsiteY3" fmla="*/ 192466 h 276225"/>
                <a:gd name="connsiteX4" fmla="*/ 26061 w 285750"/>
                <a:gd name="connsiteY4" fmla="*/ 106398 h 276225"/>
                <a:gd name="connsiteX5" fmla="*/ 8735 w 285750"/>
                <a:gd name="connsiteY5" fmla="*/ 51887 h 276225"/>
                <a:gd name="connsiteX6" fmla="*/ 104080 w 285750"/>
                <a:gd name="connsiteY6" fmla="*/ 23493 h 276225"/>
                <a:gd name="connsiteX7" fmla="*/ 166259 w 285750"/>
                <a:gd name="connsiteY7" fmla="*/ 82319 h 276225"/>
                <a:gd name="connsiteX8" fmla="*/ 260976 w 285750"/>
                <a:gd name="connsiteY8" fmla="*/ 171826 h 276225"/>
                <a:gd name="connsiteX9" fmla="*/ 286027 w 285750"/>
                <a:gd name="connsiteY9" fmla="*/ 227956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5750" h="276225">
                  <a:moveTo>
                    <a:pt x="286027" y="227956"/>
                  </a:moveTo>
                  <a:cubicBezTo>
                    <a:pt x="285465" y="243844"/>
                    <a:pt x="274987" y="262037"/>
                    <a:pt x="253222" y="271943"/>
                  </a:cubicBezTo>
                  <a:cubicBezTo>
                    <a:pt x="232153" y="281525"/>
                    <a:pt x="210893" y="279639"/>
                    <a:pt x="193377" y="264142"/>
                  </a:cubicBezTo>
                  <a:cubicBezTo>
                    <a:pt x="167240" y="241015"/>
                    <a:pt x="142361" y="216450"/>
                    <a:pt x="116986" y="192466"/>
                  </a:cubicBezTo>
                  <a:cubicBezTo>
                    <a:pt x="86649" y="163806"/>
                    <a:pt x="56284" y="135173"/>
                    <a:pt x="26061" y="106398"/>
                  </a:cubicBezTo>
                  <a:cubicBezTo>
                    <a:pt x="10383" y="91473"/>
                    <a:pt x="3848" y="73166"/>
                    <a:pt x="8735" y="51887"/>
                  </a:cubicBezTo>
                  <a:cubicBezTo>
                    <a:pt x="18879" y="7719"/>
                    <a:pt x="70362" y="-7587"/>
                    <a:pt x="104080" y="23493"/>
                  </a:cubicBezTo>
                  <a:cubicBezTo>
                    <a:pt x="125054" y="42829"/>
                    <a:pt x="145542" y="62698"/>
                    <a:pt x="166259" y="82319"/>
                  </a:cubicBezTo>
                  <a:cubicBezTo>
                    <a:pt x="197806" y="112180"/>
                    <a:pt x="229200" y="142203"/>
                    <a:pt x="260976" y="171826"/>
                  </a:cubicBezTo>
                  <a:cubicBezTo>
                    <a:pt x="275159" y="185046"/>
                    <a:pt x="286303" y="199458"/>
                    <a:pt x="286027" y="2279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3" name="자유형: 도형 152">
              <a:extLst>
                <a:ext uri="{FF2B5EF4-FFF2-40B4-BE49-F238E27FC236}">
                  <a16:creationId xmlns:a16="http://schemas.microsoft.com/office/drawing/2014/main" id="{188F833A-003A-4561-9301-E699D35957A5}"/>
                </a:ext>
              </a:extLst>
            </p:cNvPr>
            <p:cNvSpPr/>
            <p:nvPr/>
          </p:nvSpPr>
          <p:spPr>
            <a:xfrm>
              <a:off x="6524975" y="4431437"/>
              <a:ext cx="151061" cy="145666"/>
            </a:xfrm>
            <a:custGeom>
              <a:avLst/>
              <a:gdLst>
                <a:gd name="connsiteX0" fmla="*/ 66076 w 266700"/>
                <a:gd name="connsiteY0" fmla="*/ 7147 h 257175"/>
                <a:gd name="connsiteX1" fmla="*/ 106671 w 266700"/>
                <a:gd name="connsiteY1" fmla="*/ 25625 h 257175"/>
                <a:gd name="connsiteX2" fmla="*/ 219647 w 266700"/>
                <a:gd name="connsiteY2" fmla="*/ 132839 h 257175"/>
                <a:gd name="connsiteX3" fmla="*/ 242879 w 266700"/>
                <a:gd name="connsiteY3" fmla="*/ 154727 h 257175"/>
                <a:gd name="connsiteX4" fmla="*/ 245641 w 266700"/>
                <a:gd name="connsiteY4" fmla="*/ 237004 h 257175"/>
                <a:gd name="connsiteX5" fmla="*/ 164193 w 266700"/>
                <a:gd name="connsiteY5" fmla="*/ 237080 h 257175"/>
                <a:gd name="connsiteX6" fmla="*/ 31510 w 266700"/>
                <a:gd name="connsiteY6" fmla="*/ 111684 h 257175"/>
                <a:gd name="connsiteX7" fmla="*/ 8316 w 266700"/>
                <a:gd name="connsiteY7" fmla="*/ 53086 h 257175"/>
                <a:gd name="connsiteX8" fmla="*/ 66076 w 266700"/>
                <a:gd name="connsiteY8" fmla="*/ 7147 h 25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6700" h="257175">
                  <a:moveTo>
                    <a:pt x="66076" y="7147"/>
                  </a:moveTo>
                  <a:cubicBezTo>
                    <a:pt x="81392" y="6975"/>
                    <a:pt x="94832" y="14376"/>
                    <a:pt x="106671" y="25625"/>
                  </a:cubicBezTo>
                  <a:cubicBezTo>
                    <a:pt x="144295" y="61401"/>
                    <a:pt x="181976" y="97120"/>
                    <a:pt x="219647" y="132839"/>
                  </a:cubicBezTo>
                  <a:cubicBezTo>
                    <a:pt x="227363" y="140163"/>
                    <a:pt x="235288" y="147269"/>
                    <a:pt x="242879" y="154727"/>
                  </a:cubicBezTo>
                  <a:cubicBezTo>
                    <a:pt x="267034" y="178482"/>
                    <a:pt x="268168" y="214001"/>
                    <a:pt x="245641" y="237004"/>
                  </a:cubicBezTo>
                  <a:cubicBezTo>
                    <a:pt x="223419" y="259702"/>
                    <a:pt x="188320" y="259835"/>
                    <a:pt x="164193" y="237080"/>
                  </a:cubicBezTo>
                  <a:cubicBezTo>
                    <a:pt x="119930" y="195323"/>
                    <a:pt x="75944" y="153260"/>
                    <a:pt x="31510" y="111684"/>
                  </a:cubicBezTo>
                  <a:cubicBezTo>
                    <a:pt x="14327" y="95605"/>
                    <a:pt x="3430" y="77584"/>
                    <a:pt x="8316" y="53086"/>
                  </a:cubicBezTo>
                  <a:cubicBezTo>
                    <a:pt x="13831" y="25377"/>
                    <a:pt x="36434" y="6985"/>
                    <a:pt x="66076" y="714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4" name="자유형: 도형 153">
              <a:extLst>
                <a:ext uri="{FF2B5EF4-FFF2-40B4-BE49-F238E27FC236}">
                  <a16:creationId xmlns:a16="http://schemas.microsoft.com/office/drawing/2014/main" id="{50EDA14B-CB25-460F-AF20-CB330889B24E}"/>
                </a:ext>
              </a:extLst>
            </p:cNvPr>
            <p:cNvSpPr/>
            <p:nvPr/>
          </p:nvSpPr>
          <p:spPr>
            <a:xfrm>
              <a:off x="6837999" y="4153384"/>
              <a:ext cx="70136" cy="59345"/>
            </a:xfrm>
            <a:custGeom>
              <a:avLst/>
              <a:gdLst>
                <a:gd name="connsiteX0" fmla="*/ 32321 w 123825"/>
                <a:gd name="connsiteY0" fmla="*/ 103041 h 104775"/>
                <a:gd name="connsiteX1" fmla="*/ 9556 w 123825"/>
                <a:gd name="connsiteY1" fmla="*/ 89553 h 104775"/>
                <a:gd name="connsiteX2" fmla="*/ 13224 w 123825"/>
                <a:gd name="connsiteY2" fmla="*/ 64646 h 104775"/>
                <a:gd name="connsiteX3" fmla="*/ 21987 w 123825"/>
                <a:gd name="connsiteY3" fmla="*/ 57283 h 104775"/>
                <a:gd name="connsiteX4" fmla="*/ 82794 w 123825"/>
                <a:gd name="connsiteY4" fmla="*/ 12887 h 104775"/>
                <a:gd name="connsiteX5" fmla="*/ 116675 w 123825"/>
                <a:gd name="connsiteY5" fmla="*/ 16316 h 104775"/>
                <a:gd name="connsiteX6" fmla="*/ 110074 w 123825"/>
                <a:gd name="connsiteY6" fmla="*/ 49672 h 104775"/>
                <a:gd name="connsiteX7" fmla="*/ 46171 w 123825"/>
                <a:gd name="connsiteY7" fmla="*/ 96316 h 104775"/>
                <a:gd name="connsiteX8" fmla="*/ 32321 w 123825"/>
                <a:gd name="connsiteY8" fmla="*/ 103041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25" h="104775">
                  <a:moveTo>
                    <a:pt x="32321" y="103041"/>
                  </a:moveTo>
                  <a:cubicBezTo>
                    <a:pt x="20767" y="101984"/>
                    <a:pt x="13605" y="98012"/>
                    <a:pt x="9556" y="89553"/>
                  </a:cubicBezTo>
                  <a:cubicBezTo>
                    <a:pt x="5232" y="80524"/>
                    <a:pt x="6880" y="72066"/>
                    <a:pt x="13224" y="64646"/>
                  </a:cubicBezTo>
                  <a:cubicBezTo>
                    <a:pt x="15672" y="61788"/>
                    <a:pt x="18920" y="59540"/>
                    <a:pt x="21987" y="57283"/>
                  </a:cubicBezTo>
                  <a:cubicBezTo>
                    <a:pt x="42218" y="42424"/>
                    <a:pt x="62401" y="27517"/>
                    <a:pt x="82794" y="12887"/>
                  </a:cubicBezTo>
                  <a:cubicBezTo>
                    <a:pt x="95148" y="4019"/>
                    <a:pt x="108893" y="5619"/>
                    <a:pt x="116675" y="16316"/>
                  </a:cubicBezTo>
                  <a:cubicBezTo>
                    <a:pt x="124704" y="27365"/>
                    <a:pt x="122361" y="40500"/>
                    <a:pt x="110074" y="49672"/>
                  </a:cubicBezTo>
                  <a:cubicBezTo>
                    <a:pt x="88938" y="65446"/>
                    <a:pt x="67650" y="81019"/>
                    <a:pt x="46171" y="96316"/>
                  </a:cubicBezTo>
                  <a:cubicBezTo>
                    <a:pt x="41503" y="99640"/>
                    <a:pt x="35731" y="101431"/>
                    <a:pt x="32321" y="10304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D02BBEA3-64A1-499A-90CC-EBDCCBF86B8C}"/>
                </a:ext>
              </a:extLst>
            </p:cNvPr>
            <p:cNvSpPr/>
            <p:nvPr/>
          </p:nvSpPr>
          <p:spPr>
            <a:xfrm>
              <a:off x="6690415" y="4117571"/>
              <a:ext cx="59345" cy="70136"/>
            </a:xfrm>
            <a:custGeom>
              <a:avLst/>
              <a:gdLst>
                <a:gd name="connsiteX0" fmla="*/ 102973 w 104775"/>
                <a:gd name="connsiteY0" fmla="*/ 95699 h 123825"/>
                <a:gd name="connsiteX1" fmla="*/ 89048 w 104775"/>
                <a:gd name="connsiteY1" fmla="*/ 119350 h 123825"/>
                <a:gd name="connsiteX2" fmla="*/ 63292 w 104775"/>
                <a:gd name="connsiteY2" fmla="*/ 113701 h 123825"/>
                <a:gd name="connsiteX3" fmla="*/ 10829 w 104775"/>
                <a:gd name="connsiteY3" fmla="*/ 41502 h 123825"/>
                <a:gd name="connsiteX4" fmla="*/ 17429 w 104775"/>
                <a:gd name="connsiteY4" fmla="*/ 11108 h 123825"/>
                <a:gd name="connsiteX5" fmla="*/ 48281 w 104775"/>
                <a:gd name="connsiteY5" fmla="*/ 16146 h 123825"/>
                <a:gd name="connsiteX6" fmla="*/ 98601 w 104775"/>
                <a:gd name="connsiteY6" fmla="*/ 85183 h 123825"/>
                <a:gd name="connsiteX7" fmla="*/ 102973 w 104775"/>
                <a:gd name="connsiteY7" fmla="*/ 95699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4775" h="123825">
                  <a:moveTo>
                    <a:pt x="102973" y="95699"/>
                  </a:moveTo>
                  <a:cubicBezTo>
                    <a:pt x="102964" y="107339"/>
                    <a:pt x="97220" y="116044"/>
                    <a:pt x="89048" y="119350"/>
                  </a:cubicBezTo>
                  <a:cubicBezTo>
                    <a:pt x="80456" y="122826"/>
                    <a:pt x="68893" y="121131"/>
                    <a:pt x="63292" y="113701"/>
                  </a:cubicBezTo>
                  <a:cubicBezTo>
                    <a:pt x="45385" y="89946"/>
                    <a:pt x="27707" y="65991"/>
                    <a:pt x="10829" y="41502"/>
                  </a:cubicBezTo>
                  <a:cubicBezTo>
                    <a:pt x="3675" y="31120"/>
                    <a:pt x="7504" y="17804"/>
                    <a:pt x="17429" y="11108"/>
                  </a:cubicBezTo>
                  <a:cubicBezTo>
                    <a:pt x="27240" y="4488"/>
                    <a:pt x="40756" y="6155"/>
                    <a:pt x="48281" y="16146"/>
                  </a:cubicBezTo>
                  <a:cubicBezTo>
                    <a:pt x="65407" y="38892"/>
                    <a:pt x="82066" y="62000"/>
                    <a:pt x="98601" y="85183"/>
                  </a:cubicBezTo>
                  <a:cubicBezTo>
                    <a:pt x="101183" y="88832"/>
                    <a:pt x="102135" y="93623"/>
                    <a:pt x="102973" y="9569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8" name="자유형: 도형 157">
              <a:extLst>
                <a:ext uri="{FF2B5EF4-FFF2-40B4-BE49-F238E27FC236}">
                  <a16:creationId xmlns:a16="http://schemas.microsoft.com/office/drawing/2014/main" id="{69614BAF-1424-4AC5-9EF6-25CB13E8B228}"/>
                </a:ext>
              </a:extLst>
            </p:cNvPr>
            <p:cNvSpPr/>
            <p:nvPr/>
          </p:nvSpPr>
          <p:spPr>
            <a:xfrm>
              <a:off x="6805074" y="4107882"/>
              <a:ext cx="48555" cy="75531"/>
            </a:xfrm>
            <a:custGeom>
              <a:avLst/>
              <a:gdLst>
                <a:gd name="connsiteX0" fmla="*/ 29607 w 85725"/>
                <a:gd name="connsiteY0" fmla="*/ 129911 h 133350"/>
                <a:gd name="connsiteX1" fmla="*/ 9119 w 85725"/>
                <a:gd name="connsiteY1" fmla="*/ 97365 h 133350"/>
                <a:gd name="connsiteX2" fmla="*/ 21387 w 85725"/>
                <a:gd name="connsiteY2" fmla="*/ 69361 h 133350"/>
                <a:gd name="connsiteX3" fmla="*/ 42542 w 85725"/>
                <a:gd name="connsiteY3" fmla="*/ 21650 h 133350"/>
                <a:gd name="connsiteX4" fmla="*/ 70841 w 85725"/>
                <a:gd name="connsiteY4" fmla="*/ 8401 h 133350"/>
                <a:gd name="connsiteX5" fmla="*/ 84909 w 85725"/>
                <a:gd name="connsiteY5" fmla="*/ 38148 h 133350"/>
                <a:gd name="connsiteX6" fmla="*/ 49438 w 85725"/>
                <a:gd name="connsiteY6" fmla="*/ 118529 h 133350"/>
                <a:gd name="connsiteX7" fmla="*/ 29607 w 85725"/>
                <a:gd name="connsiteY7" fmla="*/ 129911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5725" h="133350">
                  <a:moveTo>
                    <a:pt x="29607" y="129911"/>
                  </a:moveTo>
                  <a:cubicBezTo>
                    <a:pt x="12595" y="129845"/>
                    <a:pt x="2689" y="114471"/>
                    <a:pt x="9119" y="97365"/>
                  </a:cubicBezTo>
                  <a:cubicBezTo>
                    <a:pt x="12700" y="87840"/>
                    <a:pt x="17272" y="78686"/>
                    <a:pt x="21387" y="69361"/>
                  </a:cubicBezTo>
                  <a:cubicBezTo>
                    <a:pt x="28416" y="53445"/>
                    <a:pt x="35150" y="37395"/>
                    <a:pt x="42542" y="21650"/>
                  </a:cubicBezTo>
                  <a:cubicBezTo>
                    <a:pt x="48247" y="9496"/>
                    <a:pt x="59468" y="4610"/>
                    <a:pt x="70841" y="8401"/>
                  </a:cubicBezTo>
                  <a:cubicBezTo>
                    <a:pt x="83385" y="12582"/>
                    <a:pt x="90253" y="25136"/>
                    <a:pt x="84909" y="38148"/>
                  </a:cubicBezTo>
                  <a:cubicBezTo>
                    <a:pt x="73784" y="65227"/>
                    <a:pt x="61582" y="91878"/>
                    <a:pt x="49438" y="118529"/>
                  </a:cubicBezTo>
                  <a:cubicBezTo>
                    <a:pt x="45752" y="126644"/>
                    <a:pt x="38360" y="129845"/>
                    <a:pt x="29607" y="12991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59" name="자유형: 도형 158">
              <a:extLst>
                <a:ext uri="{FF2B5EF4-FFF2-40B4-BE49-F238E27FC236}">
                  <a16:creationId xmlns:a16="http://schemas.microsoft.com/office/drawing/2014/main" id="{523834C3-B059-41D1-B958-4D10E727F8B5}"/>
                </a:ext>
              </a:extLst>
            </p:cNvPr>
            <p:cNvSpPr/>
            <p:nvPr/>
          </p:nvSpPr>
          <p:spPr>
            <a:xfrm>
              <a:off x="6756464" y="4094807"/>
              <a:ext cx="37765" cy="80926"/>
            </a:xfrm>
            <a:custGeom>
              <a:avLst/>
              <a:gdLst>
                <a:gd name="connsiteX0" fmla="*/ 60934 w 66675"/>
                <a:gd name="connsiteY0" fmla="*/ 109266 h 142875"/>
                <a:gd name="connsiteX1" fmla="*/ 40560 w 66675"/>
                <a:gd name="connsiteY1" fmla="*/ 136908 h 142875"/>
                <a:gd name="connsiteX2" fmla="*/ 15500 w 66675"/>
                <a:gd name="connsiteY2" fmla="*/ 115105 h 142875"/>
                <a:gd name="connsiteX3" fmla="*/ 7270 w 66675"/>
                <a:gd name="connsiteY3" fmla="*/ 35181 h 142875"/>
                <a:gd name="connsiteX4" fmla="*/ 10261 w 66675"/>
                <a:gd name="connsiteY4" fmla="*/ 18131 h 142875"/>
                <a:gd name="connsiteX5" fmla="*/ 32969 w 66675"/>
                <a:gd name="connsiteY5" fmla="*/ 7558 h 142875"/>
                <a:gd name="connsiteX6" fmla="*/ 51562 w 66675"/>
                <a:gd name="connsiteY6" fmla="*/ 25951 h 142875"/>
                <a:gd name="connsiteX7" fmla="*/ 58305 w 66675"/>
                <a:gd name="connsiteY7" fmla="*/ 84216 h 142875"/>
                <a:gd name="connsiteX8" fmla="*/ 60934 w 66675"/>
                <a:gd name="connsiteY8" fmla="*/ 109266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" h="142875">
                  <a:moveTo>
                    <a:pt x="60934" y="109266"/>
                  </a:moveTo>
                  <a:cubicBezTo>
                    <a:pt x="61287" y="125716"/>
                    <a:pt x="53476" y="135679"/>
                    <a:pt x="40560" y="136908"/>
                  </a:cubicBezTo>
                  <a:cubicBezTo>
                    <a:pt x="27920" y="138108"/>
                    <a:pt x="17148" y="129193"/>
                    <a:pt x="15500" y="115105"/>
                  </a:cubicBezTo>
                  <a:cubicBezTo>
                    <a:pt x="12404" y="88502"/>
                    <a:pt x="9585" y="61860"/>
                    <a:pt x="7270" y="35181"/>
                  </a:cubicBezTo>
                  <a:cubicBezTo>
                    <a:pt x="6785" y="29561"/>
                    <a:pt x="7680" y="23017"/>
                    <a:pt x="10261" y="18131"/>
                  </a:cubicBezTo>
                  <a:cubicBezTo>
                    <a:pt x="14805" y="9511"/>
                    <a:pt x="23244" y="5834"/>
                    <a:pt x="32969" y="7558"/>
                  </a:cubicBezTo>
                  <a:cubicBezTo>
                    <a:pt x="43094" y="9359"/>
                    <a:pt x="50152" y="15455"/>
                    <a:pt x="51562" y="25951"/>
                  </a:cubicBezTo>
                  <a:cubicBezTo>
                    <a:pt x="54162" y="45325"/>
                    <a:pt x="56124" y="64785"/>
                    <a:pt x="58305" y="84216"/>
                  </a:cubicBezTo>
                  <a:cubicBezTo>
                    <a:pt x="59296" y="93093"/>
                    <a:pt x="60172" y="101980"/>
                    <a:pt x="60934" y="10926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61" name="자유형: 도형 160">
              <a:extLst>
                <a:ext uri="{FF2B5EF4-FFF2-40B4-BE49-F238E27FC236}">
                  <a16:creationId xmlns:a16="http://schemas.microsoft.com/office/drawing/2014/main" id="{F29E9059-6555-4C6C-889E-B176756C7A71}"/>
                </a:ext>
              </a:extLst>
            </p:cNvPr>
            <p:cNvSpPr/>
            <p:nvPr/>
          </p:nvSpPr>
          <p:spPr>
            <a:xfrm>
              <a:off x="6646555" y="5145738"/>
              <a:ext cx="71522" cy="195494"/>
            </a:xfrm>
            <a:custGeom>
              <a:avLst/>
              <a:gdLst>
                <a:gd name="connsiteX0" fmla="*/ 283369 w 285750"/>
                <a:gd name="connsiteY0" fmla="*/ 710856 h 781050"/>
                <a:gd name="connsiteX1" fmla="*/ 283369 w 285750"/>
                <a:gd name="connsiteY1" fmla="*/ 63156 h 781050"/>
                <a:gd name="connsiteX2" fmla="*/ 7144 w 285750"/>
                <a:gd name="connsiteY2" fmla="*/ 72681 h 781050"/>
                <a:gd name="connsiteX3" fmla="*/ 7144 w 285750"/>
                <a:gd name="connsiteY3" fmla="*/ 710856 h 781050"/>
                <a:gd name="connsiteX4" fmla="*/ 283369 w 285750"/>
                <a:gd name="connsiteY4" fmla="*/ 71085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81050">
                  <a:moveTo>
                    <a:pt x="283369" y="710856"/>
                  </a:moveTo>
                  <a:cubicBezTo>
                    <a:pt x="283369" y="567981"/>
                    <a:pt x="283369" y="263181"/>
                    <a:pt x="283369" y="63156"/>
                  </a:cubicBezTo>
                  <a:cubicBezTo>
                    <a:pt x="264319" y="-13044"/>
                    <a:pt x="7144" y="-13044"/>
                    <a:pt x="7144" y="72681"/>
                  </a:cubicBezTo>
                  <a:lnTo>
                    <a:pt x="7144" y="710856"/>
                  </a:lnTo>
                  <a:cubicBezTo>
                    <a:pt x="7144" y="796581"/>
                    <a:pt x="283369" y="796581"/>
                    <a:pt x="283369" y="7108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62" name="자유형: 도형 161">
              <a:extLst>
                <a:ext uri="{FF2B5EF4-FFF2-40B4-BE49-F238E27FC236}">
                  <a16:creationId xmlns:a16="http://schemas.microsoft.com/office/drawing/2014/main" id="{5190879E-3BCE-4291-87AD-3B7B126B9337}"/>
                </a:ext>
              </a:extLst>
            </p:cNvPr>
            <p:cNvSpPr/>
            <p:nvPr/>
          </p:nvSpPr>
          <p:spPr>
            <a:xfrm>
              <a:off x="6551192" y="5145144"/>
              <a:ext cx="71522" cy="195494"/>
            </a:xfrm>
            <a:custGeom>
              <a:avLst/>
              <a:gdLst>
                <a:gd name="connsiteX0" fmla="*/ 7144 w 285750"/>
                <a:gd name="connsiteY0" fmla="*/ 722756 h 781050"/>
                <a:gd name="connsiteX1" fmla="*/ 283369 w 285750"/>
                <a:gd name="connsiteY1" fmla="*/ 713231 h 781050"/>
                <a:gd name="connsiteX2" fmla="*/ 283369 w 285750"/>
                <a:gd name="connsiteY2" fmla="*/ 75056 h 781050"/>
                <a:gd name="connsiteX3" fmla="*/ 7144 w 285750"/>
                <a:gd name="connsiteY3" fmla="*/ 75056 h 781050"/>
                <a:gd name="connsiteX4" fmla="*/ 7144 w 285750"/>
                <a:gd name="connsiteY4" fmla="*/ 72275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81050">
                  <a:moveTo>
                    <a:pt x="7144" y="722756"/>
                  </a:moveTo>
                  <a:cubicBezTo>
                    <a:pt x="26194" y="798956"/>
                    <a:pt x="283369" y="798956"/>
                    <a:pt x="283369" y="713231"/>
                  </a:cubicBezTo>
                  <a:lnTo>
                    <a:pt x="283369" y="75056"/>
                  </a:lnTo>
                  <a:cubicBezTo>
                    <a:pt x="283369" y="-10669"/>
                    <a:pt x="7144" y="-20194"/>
                    <a:pt x="7144" y="75056"/>
                  </a:cubicBezTo>
                  <a:cubicBezTo>
                    <a:pt x="7144" y="294131"/>
                    <a:pt x="7144" y="503681"/>
                    <a:pt x="7144" y="72275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69" name="자유형: 도형 168">
              <a:extLst>
                <a:ext uri="{FF2B5EF4-FFF2-40B4-BE49-F238E27FC236}">
                  <a16:creationId xmlns:a16="http://schemas.microsoft.com/office/drawing/2014/main" id="{DD6A13BC-7A1F-4A7C-BA3C-191BF5B4FB45}"/>
                </a:ext>
              </a:extLst>
            </p:cNvPr>
            <p:cNvSpPr/>
            <p:nvPr/>
          </p:nvSpPr>
          <p:spPr>
            <a:xfrm>
              <a:off x="6553576" y="5217836"/>
              <a:ext cx="400524" cy="286089"/>
            </a:xfrm>
            <a:custGeom>
              <a:avLst/>
              <a:gdLst>
                <a:gd name="connsiteX0" fmla="*/ 1121569 w 1600200"/>
                <a:gd name="connsiteY0" fmla="*/ 394231 h 1143000"/>
                <a:gd name="connsiteX1" fmla="*/ 711994 w 1600200"/>
                <a:gd name="connsiteY1" fmla="*/ 518056 h 1143000"/>
                <a:gd name="connsiteX2" fmla="*/ 330994 w 1600200"/>
                <a:gd name="connsiteY2" fmla="*/ 518056 h 1143000"/>
                <a:gd name="connsiteX3" fmla="*/ 7144 w 1600200"/>
                <a:gd name="connsiteY3" fmla="*/ 556156 h 1143000"/>
                <a:gd name="connsiteX4" fmla="*/ 1588294 w 1600200"/>
                <a:gd name="connsiteY4" fmla="*/ 479956 h 1143000"/>
                <a:gd name="connsiteX5" fmla="*/ 1559719 w 1600200"/>
                <a:gd name="connsiteY5" fmla="*/ 51331 h 1143000"/>
                <a:gd name="connsiteX6" fmla="*/ 950119 w 1600200"/>
                <a:gd name="connsiteY6" fmla="*/ 13231 h 1143000"/>
                <a:gd name="connsiteX7" fmla="*/ 1073944 w 1600200"/>
                <a:gd name="connsiteY7" fmla="*/ 298981 h 1143000"/>
                <a:gd name="connsiteX8" fmla="*/ 1321594 w 1600200"/>
                <a:gd name="connsiteY8" fmla="*/ 298981 h 1143000"/>
                <a:gd name="connsiteX9" fmla="*/ 1331119 w 1600200"/>
                <a:gd name="connsiteY9" fmla="*/ 499006 h 1143000"/>
                <a:gd name="connsiteX10" fmla="*/ 1073944 w 1600200"/>
                <a:gd name="connsiteY10" fmla="*/ 784756 h 1143000"/>
                <a:gd name="connsiteX11" fmla="*/ 978694 w 1600200"/>
                <a:gd name="connsiteY11" fmla="*/ 775231 h 1143000"/>
                <a:gd name="connsiteX12" fmla="*/ 1273969 w 1600200"/>
                <a:gd name="connsiteY12" fmla="*/ 413281 h 1143000"/>
                <a:gd name="connsiteX13" fmla="*/ 1273969 w 1600200"/>
                <a:gd name="connsiteY13" fmla="*/ 394231 h 1143000"/>
                <a:gd name="connsiteX14" fmla="*/ 1121569 w 1600200"/>
                <a:gd name="connsiteY14" fmla="*/ 394231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600200" h="1143000">
                  <a:moveTo>
                    <a:pt x="1121569" y="394231"/>
                  </a:moveTo>
                  <a:cubicBezTo>
                    <a:pt x="1131094" y="584731"/>
                    <a:pt x="826294" y="603781"/>
                    <a:pt x="711994" y="518056"/>
                  </a:cubicBezTo>
                  <a:cubicBezTo>
                    <a:pt x="626269" y="603781"/>
                    <a:pt x="416719" y="603781"/>
                    <a:pt x="330994" y="518056"/>
                  </a:cubicBezTo>
                  <a:cubicBezTo>
                    <a:pt x="254794" y="584731"/>
                    <a:pt x="102394" y="594256"/>
                    <a:pt x="7144" y="556156"/>
                  </a:cubicBezTo>
                  <a:cubicBezTo>
                    <a:pt x="83344" y="1356256"/>
                    <a:pt x="1588294" y="1327681"/>
                    <a:pt x="1588294" y="479956"/>
                  </a:cubicBezTo>
                  <a:cubicBezTo>
                    <a:pt x="1588294" y="413281"/>
                    <a:pt x="1616869" y="118006"/>
                    <a:pt x="1559719" y="51331"/>
                  </a:cubicBezTo>
                  <a:cubicBezTo>
                    <a:pt x="1502569" y="-15344"/>
                    <a:pt x="1026319" y="13231"/>
                    <a:pt x="950119" y="13231"/>
                  </a:cubicBezTo>
                  <a:cubicBezTo>
                    <a:pt x="950119" y="137056"/>
                    <a:pt x="912019" y="289456"/>
                    <a:pt x="1073944" y="298981"/>
                  </a:cubicBezTo>
                  <a:lnTo>
                    <a:pt x="1321594" y="298981"/>
                  </a:lnTo>
                  <a:cubicBezTo>
                    <a:pt x="1426369" y="298981"/>
                    <a:pt x="1416844" y="508531"/>
                    <a:pt x="1331119" y="499006"/>
                  </a:cubicBezTo>
                  <a:cubicBezTo>
                    <a:pt x="1159669" y="518056"/>
                    <a:pt x="1073944" y="613306"/>
                    <a:pt x="1073944" y="784756"/>
                  </a:cubicBezTo>
                  <a:cubicBezTo>
                    <a:pt x="1064419" y="841906"/>
                    <a:pt x="978694" y="841906"/>
                    <a:pt x="978694" y="775231"/>
                  </a:cubicBezTo>
                  <a:cubicBezTo>
                    <a:pt x="988219" y="584731"/>
                    <a:pt x="1083469" y="451381"/>
                    <a:pt x="1273969" y="413281"/>
                  </a:cubicBezTo>
                  <a:lnTo>
                    <a:pt x="1273969" y="394231"/>
                  </a:lnTo>
                  <a:lnTo>
                    <a:pt x="1121569" y="39423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70" name="자유형: 도형 169">
              <a:extLst>
                <a:ext uri="{FF2B5EF4-FFF2-40B4-BE49-F238E27FC236}">
                  <a16:creationId xmlns:a16="http://schemas.microsoft.com/office/drawing/2014/main" id="{2830F512-4D8F-4D0A-A058-910CE7450265}"/>
                </a:ext>
              </a:extLst>
            </p:cNvPr>
            <p:cNvSpPr/>
            <p:nvPr/>
          </p:nvSpPr>
          <p:spPr>
            <a:xfrm>
              <a:off x="6739534" y="5141567"/>
              <a:ext cx="71522" cy="195494"/>
            </a:xfrm>
            <a:custGeom>
              <a:avLst/>
              <a:gdLst>
                <a:gd name="connsiteX0" fmla="*/ 283369 w 285750"/>
                <a:gd name="connsiteY0" fmla="*/ 222694 h 781050"/>
                <a:gd name="connsiteX1" fmla="*/ 283369 w 285750"/>
                <a:gd name="connsiteY1" fmla="*/ 79819 h 781050"/>
                <a:gd name="connsiteX2" fmla="*/ 7144 w 285750"/>
                <a:gd name="connsiteY2" fmla="*/ 70294 h 781050"/>
                <a:gd name="connsiteX3" fmla="*/ 7144 w 285750"/>
                <a:gd name="connsiteY3" fmla="*/ 717994 h 781050"/>
                <a:gd name="connsiteX4" fmla="*/ 283369 w 285750"/>
                <a:gd name="connsiteY4" fmla="*/ 689419 h 781050"/>
                <a:gd name="connsiteX5" fmla="*/ 111919 w 285750"/>
                <a:gd name="connsiteY5" fmla="*/ 222694 h 781050"/>
                <a:gd name="connsiteX6" fmla="*/ 283369 w 285750"/>
                <a:gd name="connsiteY6" fmla="*/ 222694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5750" h="781050">
                  <a:moveTo>
                    <a:pt x="283369" y="222694"/>
                  </a:moveTo>
                  <a:lnTo>
                    <a:pt x="283369" y="79819"/>
                  </a:lnTo>
                  <a:cubicBezTo>
                    <a:pt x="283369" y="-15431"/>
                    <a:pt x="7144" y="-15431"/>
                    <a:pt x="7144" y="70294"/>
                  </a:cubicBezTo>
                  <a:cubicBezTo>
                    <a:pt x="7144" y="336994"/>
                    <a:pt x="7144" y="527494"/>
                    <a:pt x="7144" y="717994"/>
                  </a:cubicBezTo>
                  <a:cubicBezTo>
                    <a:pt x="26194" y="794194"/>
                    <a:pt x="283369" y="822769"/>
                    <a:pt x="283369" y="689419"/>
                  </a:cubicBezTo>
                  <a:cubicBezTo>
                    <a:pt x="54769" y="641794"/>
                    <a:pt x="111919" y="432244"/>
                    <a:pt x="111919" y="222694"/>
                  </a:cubicBezTo>
                  <a:cubicBezTo>
                    <a:pt x="140494" y="222694"/>
                    <a:pt x="207169" y="222694"/>
                    <a:pt x="283369" y="222694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3A78F71E-431C-42E2-B368-BD9F8E25F17E}"/>
                </a:ext>
              </a:extLst>
            </p:cNvPr>
            <p:cNvSpPr/>
            <p:nvPr/>
          </p:nvSpPr>
          <p:spPr>
            <a:xfrm>
              <a:off x="6832512" y="4969628"/>
              <a:ext cx="73906" cy="228871"/>
            </a:xfrm>
            <a:custGeom>
              <a:avLst/>
              <a:gdLst>
                <a:gd name="connsiteX0" fmla="*/ 292894 w 295275"/>
                <a:gd name="connsiteY0" fmla="*/ 909638 h 914400"/>
                <a:gd name="connsiteX1" fmla="*/ 292894 w 295275"/>
                <a:gd name="connsiteY1" fmla="*/ 157163 h 914400"/>
                <a:gd name="connsiteX2" fmla="*/ 7144 w 295275"/>
                <a:gd name="connsiteY2" fmla="*/ 157163 h 914400"/>
                <a:gd name="connsiteX3" fmla="*/ 7144 w 295275"/>
                <a:gd name="connsiteY3" fmla="*/ 900113 h 914400"/>
                <a:gd name="connsiteX4" fmla="*/ 292894 w 295275"/>
                <a:gd name="connsiteY4" fmla="*/ 909638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275" h="914400">
                  <a:moveTo>
                    <a:pt x="292894" y="909638"/>
                  </a:moveTo>
                  <a:lnTo>
                    <a:pt x="292894" y="157163"/>
                  </a:lnTo>
                  <a:cubicBezTo>
                    <a:pt x="292894" y="-42863"/>
                    <a:pt x="7144" y="-42863"/>
                    <a:pt x="7144" y="157163"/>
                  </a:cubicBezTo>
                  <a:lnTo>
                    <a:pt x="7144" y="900113"/>
                  </a:lnTo>
                  <a:cubicBezTo>
                    <a:pt x="102394" y="900113"/>
                    <a:pt x="207169" y="900113"/>
                    <a:pt x="292894" y="90963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sp>
        <p:nvSpPr>
          <p:cNvPr id="10" name="슬라이드 번호 개체 틀 9">
            <a:extLst>
              <a:ext uri="{FF2B5EF4-FFF2-40B4-BE49-F238E27FC236}">
                <a16:creationId xmlns:a16="http://schemas.microsoft.com/office/drawing/2014/main" id="{09248437-354B-4F4C-A2E9-CE9AB18FA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5016" y="6384926"/>
            <a:ext cx="2057400" cy="365125"/>
          </a:xfrm>
        </p:spPr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990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1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18000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18000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F9B625E3-2F13-4EEA-A86A-7FE64DC59D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940252"/>
            <a:ext cx="8227496" cy="59177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CA03BD5-CF2D-47BB-B33D-58833CCF8020}"/>
              </a:ext>
            </a:extLst>
          </p:cNvPr>
          <p:cNvSpPr txBox="1"/>
          <p:nvPr/>
        </p:nvSpPr>
        <p:spPr>
          <a:xfrm>
            <a:off x="1838529" y="176264"/>
            <a:ext cx="192873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defTabSz="914400" latinLnBrk="1">
              <a:buClr>
                <a:srgbClr val="9F4AB6"/>
              </a:buClr>
              <a:defRPr kumimoji="1" sz="2800" b="1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defTabSz="914400" latinLnBrk="1"/>
            <a:lvl3pPr defTabSz="914400" latinLnBrk="1"/>
            <a:lvl4pPr defTabSz="914400" latinLnBrk="1"/>
            <a:lvl5pPr defTabSz="914400" latinLnBrk="1"/>
            <a:lvl6pPr defTabSz="914400" latinLnBrk="1"/>
            <a:lvl7pPr defTabSz="914400" latinLnBrk="1"/>
            <a:lvl8pPr defTabSz="914400" latinLnBrk="1"/>
            <a:lvl9pPr defTabSz="914400" latinLnBrk="1"/>
          </a:lstStyle>
          <a:p>
            <a:r>
              <a:rPr lang="ko-KR" altLang="en-US" dirty="0">
                <a:solidFill>
                  <a:schemeClr val="tx1"/>
                </a:solidFill>
              </a:rPr>
              <a:t>자폐성장애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D90EC693-F270-46BE-974A-163199315138}"/>
              </a:ext>
            </a:extLst>
          </p:cNvPr>
          <p:cNvGrpSpPr/>
          <p:nvPr/>
        </p:nvGrpSpPr>
        <p:grpSpPr>
          <a:xfrm>
            <a:off x="1524000" y="5431832"/>
            <a:ext cx="9144000" cy="958233"/>
            <a:chOff x="0" y="5431831"/>
            <a:chExt cx="9144000" cy="958233"/>
          </a:xfrm>
        </p:grpSpPr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5555971A-F0A1-46F4-ADE3-A55D37DE4C8B}"/>
                </a:ext>
              </a:extLst>
            </p:cNvPr>
            <p:cNvSpPr/>
            <p:nvPr/>
          </p:nvSpPr>
          <p:spPr>
            <a:xfrm>
              <a:off x="0" y="5431831"/>
              <a:ext cx="9144000" cy="958233"/>
            </a:xfrm>
            <a:prstGeom prst="rect">
              <a:avLst/>
            </a:prstGeom>
            <a:gradFill flip="none" rotWithShape="1">
              <a:gsLst>
                <a:gs pos="34000">
                  <a:srgbClr val="8D79B5"/>
                </a:gs>
                <a:gs pos="100000">
                  <a:srgbClr val="7D79B7"/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2DC80B0-08EA-422B-8718-81B9D28977F6}"/>
                </a:ext>
              </a:extLst>
            </p:cNvPr>
            <p:cNvSpPr txBox="1"/>
            <p:nvPr/>
          </p:nvSpPr>
          <p:spPr>
            <a:xfrm>
              <a:off x="2284355" y="5649337"/>
              <a:ext cx="457529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defRPr sz="2800" b="1" spc="-10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</a:defRPr>
              </a:lvl1pPr>
            </a:lstStyle>
            <a:p>
              <a:r>
                <a:rPr lang="ko-KR" altLang="en-US" dirty="0"/>
                <a:t>충분한 설명</a:t>
              </a:r>
              <a:r>
                <a:rPr lang="en-US" altLang="ko-KR" dirty="0"/>
                <a:t>, </a:t>
              </a:r>
              <a:r>
                <a:rPr lang="ko-KR" altLang="en-US" dirty="0"/>
                <a:t>예행연습이 필요</a:t>
              </a:r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CEAF0136-C293-405C-A175-8EF42F0A7042}"/>
              </a:ext>
            </a:extLst>
          </p:cNvPr>
          <p:cNvGrpSpPr/>
          <p:nvPr/>
        </p:nvGrpSpPr>
        <p:grpSpPr>
          <a:xfrm>
            <a:off x="2027571" y="900700"/>
            <a:ext cx="8087897" cy="2794532"/>
            <a:chOff x="503570" y="900700"/>
            <a:chExt cx="8087897" cy="2794532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5A22613-14F1-46FE-BB81-738939AB1D53}"/>
                </a:ext>
              </a:extLst>
            </p:cNvPr>
            <p:cNvSpPr txBox="1"/>
            <p:nvPr/>
          </p:nvSpPr>
          <p:spPr>
            <a:xfrm>
              <a:off x="577930" y="1424957"/>
              <a:ext cx="8013537" cy="837152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ctr" defTabSz="914400" latinLnBrk="1">
                <a:buClr>
                  <a:srgbClr val="9F4AB6"/>
                </a:buClr>
                <a:defRPr kumimoji="1" sz="3200" b="1" spc="-8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3">
                      <a:lumMod val="50000"/>
                    </a:schemeClr>
                  </a:solidFill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panose="020B0604020202020204" pitchFamily="34" charset="0"/>
                </a:defRPr>
              </a:lvl1pPr>
              <a:lvl2pPr defTabSz="914400" latinLnBrk="1"/>
              <a:lvl3pPr defTabSz="914400" latinLnBrk="1"/>
              <a:lvl4pPr defTabSz="914400" latinLnBrk="1"/>
              <a:lvl5pPr defTabSz="914400" latinLnBrk="1"/>
              <a:lvl6pPr defTabSz="914400" latinLnBrk="1"/>
              <a:lvl7pPr defTabSz="914400" latinLnBrk="1"/>
              <a:lvl8pPr defTabSz="914400" latinLnBrk="1"/>
              <a:lvl9pPr defTabSz="914400" latinLnBrk="1"/>
            </a:lstStyle>
            <a:p>
              <a:pPr lvl="0">
                <a:lnSpc>
                  <a:spcPct val="110000"/>
                </a:lnSpc>
                <a:defRPr/>
              </a:pPr>
              <a:r>
                <a:rPr lang="ko-KR" altLang="en-US" sz="2200" dirty="0">
                  <a:ln>
                    <a:solidFill>
                      <a:srgbClr val="307ABE">
                        <a:alpha val="0"/>
                      </a:srgbClr>
                    </a:solidFill>
                  </a:ln>
                  <a:solidFill>
                    <a:schemeClr val="accent4"/>
                  </a:solidFill>
                </a:rPr>
                <a:t>사회적 상호작용</a:t>
              </a:r>
              <a:r>
                <a:rPr lang="ko-KR" altLang="en-US" sz="2200" dirty="0">
                  <a:ln>
                    <a:solidFill>
                      <a:srgbClr val="307ABE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과</a:t>
              </a:r>
              <a:r>
                <a:rPr lang="ko-KR" altLang="en-US" sz="2200" dirty="0">
                  <a:ln>
                    <a:solidFill>
                      <a:srgbClr val="307ABE">
                        <a:alpha val="0"/>
                      </a:srgbClr>
                    </a:solidFill>
                  </a:ln>
                  <a:solidFill>
                    <a:schemeClr val="accent4"/>
                  </a:solidFill>
                </a:rPr>
                <a:t> 의사소통</a:t>
              </a:r>
              <a:r>
                <a:rPr lang="ko-KR" altLang="en-US" sz="2200" dirty="0">
                  <a:ln>
                    <a:solidFill>
                      <a:srgbClr val="307ABE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에</a:t>
              </a:r>
              <a:r>
                <a:rPr lang="ko-KR" altLang="en-US" sz="2200" dirty="0">
                  <a:ln>
                    <a:solidFill>
                      <a:srgbClr val="307ABE">
                        <a:alpha val="0"/>
                      </a:srgbClr>
                    </a:solidFill>
                  </a:ln>
                  <a:solidFill>
                    <a:schemeClr val="accent4"/>
                  </a:solidFill>
                </a:rPr>
                <a:t> 어려움</a:t>
              </a:r>
              <a:r>
                <a:rPr lang="ko-KR" altLang="en-US" sz="2200" dirty="0">
                  <a:ln>
                    <a:solidFill>
                      <a:srgbClr val="307ABE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을 겪는 장애로 </a:t>
              </a:r>
            </a:p>
            <a:p>
              <a:pPr lvl="0">
                <a:lnSpc>
                  <a:spcPct val="110000"/>
                </a:lnSpc>
                <a:defRPr/>
              </a:pPr>
              <a:r>
                <a:rPr lang="ko-KR" altLang="en-US" sz="2200" dirty="0">
                  <a:ln>
                    <a:solidFill>
                      <a:srgbClr val="307ABE">
                        <a:alpha val="0"/>
                      </a:srgbClr>
                    </a:solidFill>
                  </a:ln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눈 맞추기를 피하거나 동일한 상태를 유지하려는 특성을 보임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5349253-79D4-480B-A62C-DC0B0EF381B8}"/>
                </a:ext>
              </a:extLst>
            </p:cNvPr>
            <p:cNvSpPr txBox="1"/>
            <p:nvPr/>
          </p:nvSpPr>
          <p:spPr>
            <a:xfrm>
              <a:off x="503570" y="900700"/>
              <a:ext cx="668678" cy="1631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41">
                <a:defRPr/>
              </a:pPr>
              <a:r>
                <a:rPr lang="en-US" altLang="ko-KR" sz="10001" dirty="0">
                  <a:solidFill>
                    <a:prstClr val="white">
                      <a:lumMod val="65000"/>
                      <a:alpha val="40000"/>
                    </a:prstClr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“</a:t>
              </a:r>
              <a:endParaRPr lang="ko-KR" altLang="en-US" sz="10001" dirty="0">
                <a:solidFill>
                  <a:prstClr val="white">
                    <a:lumMod val="65000"/>
                    <a:alpha val="40000"/>
                  </a:prst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  <p:cxnSp>
          <p:nvCxnSpPr>
            <p:cNvPr id="46" name="직선 연결선 45">
              <a:extLst>
                <a:ext uri="{FF2B5EF4-FFF2-40B4-BE49-F238E27FC236}">
                  <a16:creationId xmlns:a16="http://schemas.microsoft.com/office/drawing/2014/main" id="{BAF189FB-77FA-4713-A11B-F250EEE18CDF}"/>
                </a:ext>
              </a:extLst>
            </p:cNvPr>
            <p:cNvCxnSpPr>
              <a:cxnSpLocks/>
            </p:cNvCxnSpPr>
            <p:nvPr/>
          </p:nvCxnSpPr>
          <p:spPr>
            <a:xfrm>
              <a:off x="1260475" y="1237071"/>
              <a:ext cx="6988245" cy="0"/>
            </a:xfrm>
            <a:prstGeom prst="line">
              <a:avLst/>
            </a:prstGeom>
            <a:ln w="76200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연결선 46">
              <a:extLst>
                <a:ext uri="{FF2B5EF4-FFF2-40B4-BE49-F238E27FC236}">
                  <a16:creationId xmlns:a16="http://schemas.microsoft.com/office/drawing/2014/main" id="{C1C00D0C-C8AB-403E-8FB3-9657610770F7}"/>
                </a:ext>
              </a:extLst>
            </p:cNvPr>
            <p:cNvCxnSpPr>
              <a:cxnSpLocks/>
            </p:cNvCxnSpPr>
            <p:nvPr/>
          </p:nvCxnSpPr>
          <p:spPr>
            <a:xfrm>
              <a:off x="740839" y="2399121"/>
              <a:ext cx="6988245" cy="0"/>
            </a:xfrm>
            <a:prstGeom prst="line">
              <a:avLst/>
            </a:prstGeom>
            <a:ln w="76200">
              <a:solidFill>
                <a:schemeClr val="bg1">
                  <a:lumMod val="6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DF81C741-F772-41D8-B881-7C2A729B88EB}"/>
                </a:ext>
              </a:extLst>
            </p:cNvPr>
            <p:cNvSpPr txBox="1"/>
            <p:nvPr/>
          </p:nvSpPr>
          <p:spPr>
            <a:xfrm>
              <a:off x="7762018" y="2063888"/>
              <a:ext cx="668678" cy="16313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41">
                <a:defRPr/>
              </a:pPr>
              <a:r>
                <a:rPr lang="en-US" altLang="ko-KR" sz="10001" dirty="0">
                  <a:solidFill>
                    <a:prstClr val="white">
                      <a:lumMod val="65000"/>
                      <a:alpha val="40000"/>
                    </a:prstClr>
                  </a:solidFill>
                  <a:latin typeface="나눔명조 ExtraBold" panose="02020603020101020101" pitchFamily="18" charset="-127"/>
                  <a:ea typeface="나눔명조 ExtraBold" panose="02020603020101020101" pitchFamily="18" charset="-127"/>
                </a:rPr>
                <a:t>”</a:t>
              </a:r>
              <a:endParaRPr lang="ko-KR" altLang="en-US" sz="10001" dirty="0">
                <a:solidFill>
                  <a:prstClr val="white">
                    <a:lumMod val="65000"/>
                    <a:alpha val="40000"/>
                  </a:prstClr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endParaRP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B53CD5AA-AF90-4F0A-8404-C01CF6CAF80F}"/>
              </a:ext>
            </a:extLst>
          </p:cNvPr>
          <p:cNvGrpSpPr/>
          <p:nvPr/>
        </p:nvGrpSpPr>
        <p:grpSpPr>
          <a:xfrm>
            <a:off x="7335257" y="2949726"/>
            <a:ext cx="2402624" cy="575541"/>
            <a:chOff x="5811256" y="2949726"/>
            <a:chExt cx="2402624" cy="575541"/>
          </a:xfrm>
        </p:grpSpPr>
        <p:sp>
          <p:nvSpPr>
            <p:cNvPr id="26" name="사각형: 둥근 모서리 25">
              <a:extLst>
                <a:ext uri="{FF2B5EF4-FFF2-40B4-BE49-F238E27FC236}">
                  <a16:creationId xmlns:a16="http://schemas.microsoft.com/office/drawing/2014/main" id="{DCF81A43-2FC5-456C-B298-461B9621720C}"/>
                </a:ext>
              </a:extLst>
            </p:cNvPr>
            <p:cNvSpPr/>
            <p:nvPr/>
          </p:nvSpPr>
          <p:spPr>
            <a:xfrm>
              <a:off x="5811256" y="2949726"/>
              <a:ext cx="2402624" cy="5755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chemeClr val="accent4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41">
                <a:defRPr/>
              </a:pPr>
              <a:endParaRPr lang="ko-KR" altLang="en-US" sz="200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7647001-91AD-4C56-B110-6D5B9B046944}"/>
                </a:ext>
              </a:extLst>
            </p:cNvPr>
            <p:cNvSpPr txBox="1"/>
            <p:nvPr/>
          </p:nvSpPr>
          <p:spPr>
            <a:xfrm>
              <a:off x="6032172" y="2997139"/>
              <a:ext cx="196079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상호작용 결함</a:t>
              </a:r>
              <a:endPara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E92A7D87-FEAA-41A5-8227-64284E24185A}"/>
              </a:ext>
            </a:extLst>
          </p:cNvPr>
          <p:cNvGrpSpPr/>
          <p:nvPr/>
        </p:nvGrpSpPr>
        <p:grpSpPr>
          <a:xfrm>
            <a:off x="7335257" y="3735723"/>
            <a:ext cx="2402624" cy="575541"/>
            <a:chOff x="5811256" y="3735724"/>
            <a:chExt cx="2402624" cy="575541"/>
          </a:xfrm>
        </p:grpSpPr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A80B6E2D-322E-444C-BB49-C4F6A8BA4025}"/>
                </a:ext>
              </a:extLst>
            </p:cNvPr>
            <p:cNvSpPr/>
            <p:nvPr/>
          </p:nvSpPr>
          <p:spPr>
            <a:xfrm>
              <a:off x="5811256" y="3735724"/>
              <a:ext cx="2402624" cy="5755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chemeClr val="accent4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41">
                <a:defRPr/>
              </a:pPr>
              <a:endParaRPr lang="ko-KR" altLang="en-US" sz="200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980015-EFB6-4070-A137-4097B5F12955}"/>
                </a:ext>
              </a:extLst>
            </p:cNvPr>
            <p:cNvSpPr txBox="1"/>
            <p:nvPr/>
          </p:nvSpPr>
          <p:spPr>
            <a:xfrm>
              <a:off x="6009730" y="3783137"/>
              <a:ext cx="2005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한 가지에 집착</a:t>
              </a:r>
              <a:endPara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86E7F029-1F12-4017-993C-4B31BAB53731}"/>
              </a:ext>
            </a:extLst>
          </p:cNvPr>
          <p:cNvGrpSpPr/>
          <p:nvPr/>
        </p:nvGrpSpPr>
        <p:grpSpPr>
          <a:xfrm>
            <a:off x="7335257" y="4515641"/>
            <a:ext cx="2402624" cy="575541"/>
            <a:chOff x="5811256" y="4515641"/>
            <a:chExt cx="2402624" cy="575541"/>
          </a:xfrm>
        </p:grpSpPr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63EF25C0-9394-432F-9DF3-B325060543E1}"/>
                </a:ext>
              </a:extLst>
            </p:cNvPr>
            <p:cNvSpPr/>
            <p:nvPr/>
          </p:nvSpPr>
          <p:spPr>
            <a:xfrm>
              <a:off x="5811256" y="4515641"/>
              <a:ext cx="2402624" cy="5755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41275">
              <a:solidFill>
                <a:schemeClr val="accent4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41">
                <a:defRPr/>
              </a:pPr>
              <a:endParaRPr lang="ko-KR" altLang="en-US" sz="2000">
                <a:solidFill>
                  <a:prstClr val="white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8AA8C8-6321-4FFE-9A99-F403622E14C1}"/>
                </a:ext>
              </a:extLst>
            </p:cNvPr>
            <p:cNvSpPr txBox="1"/>
            <p:nvPr/>
          </p:nvSpPr>
          <p:spPr>
            <a:xfrm>
              <a:off x="6009730" y="4563054"/>
              <a:ext cx="20056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특정 행동</a:t>
              </a:r>
              <a:r>
                <a:rPr lang="en-US" altLang="ko-KR" sz="24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2400" b="1" spc="-15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반복</a:t>
              </a:r>
              <a:endParaRPr lang="ko-KR" altLang="en-US" sz="24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슬라이드 번호 개체 틀 6">
            <a:extLst>
              <a:ext uri="{FF2B5EF4-FFF2-40B4-BE49-F238E27FC236}">
                <a16:creationId xmlns:a16="http://schemas.microsoft.com/office/drawing/2014/main" id="{77C3F4C6-DE1A-407F-AF97-4AB46A456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5016" y="6384926"/>
            <a:ext cx="2057400" cy="365125"/>
          </a:xfrm>
        </p:spPr>
        <p:txBody>
          <a:bodyPr/>
          <a:lstStyle/>
          <a:p>
            <a:fld id="{01E412EE-F5AB-41EB-AC78-7DFE8A5815F1}" type="slidenum">
              <a:rPr lang="ko-KR" altLang="en-US" smtClean="0"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437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4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900"/>
                            </p:stCondLst>
                            <p:childTnLst>
                              <p:par>
                                <p:cTn id="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직사각형 88">
            <a:extLst>
              <a:ext uri="{FF2B5EF4-FFF2-40B4-BE49-F238E27FC236}">
                <a16:creationId xmlns:a16="http://schemas.microsoft.com/office/drawing/2014/main" id="{8270B28A-B64D-439D-A6D4-54EF2AB38FB7}"/>
              </a:ext>
            </a:extLst>
          </p:cNvPr>
          <p:cNvSpPr/>
          <p:nvPr/>
        </p:nvSpPr>
        <p:spPr>
          <a:xfrm>
            <a:off x="1524000" y="2180831"/>
            <a:ext cx="9144000" cy="3959623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D008E7A7-8694-4FA4-921F-E30BE00C173B}"/>
              </a:ext>
            </a:extLst>
          </p:cNvPr>
          <p:cNvSpPr txBox="1"/>
          <p:nvPr/>
        </p:nvSpPr>
        <p:spPr>
          <a:xfrm>
            <a:off x="1838529" y="176264"/>
            <a:ext cx="1928733" cy="523220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>
            <a:defPPr>
              <a:defRPr lang="en-US"/>
            </a:defPPr>
            <a:lvl1pPr defTabSz="914400" latinLnBrk="1">
              <a:buClr>
                <a:srgbClr val="9F4AB6"/>
              </a:buClr>
              <a:defRPr kumimoji="1" sz="2800" b="1" spc="-8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270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나눔고딕 ExtraBold" panose="020D0904000000000000" pitchFamily="50" charset="-127"/>
                <a:ea typeface="나눔고딕 ExtraBold" panose="020D0904000000000000" pitchFamily="50" charset="-127"/>
                <a:cs typeface="Arial" panose="020B0604020202020204" pitchFamily="34" charset="0"/>
              </a:defRPr>
            </a:lvl1pPr>
            <a:lvl2pPr defTabSz="914400" latinLnBrk="1"/>
            <a:lvl3pPr defTabSz="914400" latinLnBrk="1"/>
            <a:lvl4pPr defTabSz="914400" latinLnBrk="1"/>
            <a:lvl5pPr defTabSz="914400" latinLnBrk="1"/>
            <a:lvl6pPr defTabSz="914400" latinLnBrk="1"/>
            <a:lvl7pPr defTabSz="914400" latinLnBrk="1"/>
            <a:lvl8pPr defTabSz="914400" latinLnBrk="1"/>
            <a:lvl9pPr defTabSz="914400" latinLnBrk="1"/>
          </a:lstStyle>
          <a:p>
            <a:r>
              <a:rPr lang="ko-KR" altLang="en-US" dirty="0">
                <a:solidFill>
                  <a:schemeClr val="tx1"/>
                </a:solidFill>
              </a:rPr>
              <a:t>자폐성장애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B637F6E3-1652-4CC3-800D-0F3F428EC829}"/>
              </a:ext>
            </a:extLst>
          </p:cNvPr>
          <p:cNvGrpSpPr/>
          <p:nvPr/>
        </p:nvGrpSpPr>
        <p:grpSpPr>
          <a:xfrm>
            <a:off x="2291016" y="2570180"/>
            <a:ext cx="3241059" cy="3161611"/>
            <a:chOff x="767015" y="2570180"/>
            <a:chExt cx="3241059" cy="3161611"/>
          </a:xfrm>
        </p:grpSpPr>
        <p:sp>
          <p:nvSpPr>
            <p:cNvPr id="11" name="타원 10">
              <a:extLst>
                <a:ext uri="{FF2B5EF4-FFF2-40B4-BE49-F238E27FC236}">
                  <a16:creationId xmlns:a16="http://schemas.microsoft.com/office/drawing/2014/main" id="{F1F82CB8-C9D7-4750-A50A-3BA19A6034C9}"/>
                </a:ext>
              </a:extLst>
            </p:cNvPr>
            <p:cNvSpPr/>
            <p:nvPr/>
          </p:nvSpPr>
          <p:spPr>
            <a:xfrm>
              <a:off x="1094920" y="2850169"/>
              <a:ext cx="2480449" cy="2480449"/>
            </a:xfrm>
            <a:prstGeom prst="ellipse">
              <a:avLst/>
            </a:prstGeom>
            <a:noFill/>
            <a:ln w="19050">
              <a:solidFill>
                <a:schemeClr val="accent4">
                  <a:lumMod val="7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3" name="타원 82">
              <a:extLst>
                <a:ext uri="{FF2B5EF4-FFF2-40B4-BE49-F238E27FC236}">
                  <a16:creationId xmlns:a16="http://schemas.microsoft.com/office/drawing/2014/main" id="{4ACE1346-00E4-469E-8A0D-E9FACAE70EEC}"/>
                </a:ext>
              </a:extLst>
            </p:cNvPr>
            <p:cNvSpPr/>
            <p:nvPr/>
          </p:nvSpPr>
          <p:spPr>
            <a:xfrm>
              <a:off x="1213404" y="2965934"/>
              <a:ext cx="2258846" cy="2258846"/>
            </a:xfrm>
            <a:prstGeom prst="ellipse">
              <a:avLst/>
            </a:prstGeom>
            <a:gradFill flip="none" rotWithShape="1">
              <a:gsLst>
                <a:gs pos="34000">
                  <a:srgbClr val="8D79B5"/>
                </a:gs>
                <a:gs pos="100000">
                  <a:srgbClr val="7D79B7"/>
                </a:gs>
                <a:gs pos="0">
                  <a:schemeClr val="accent4"/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5CF843D0-4D84-4F88-AA16-AD8EFBE5865D}"/>
                </a:ext>
              </a:extLst>
            </p:cNvPr>
            <p:cNvSpPr txBox="1"/>
            <p:nvPr/>
          </p:nvSpPr>
          <p:spPr>
            <a:xfrm>
              <a:off x="1244704" y="3723496"/>
              <a:ext cx="22091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200" b="1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충분한 설명</a:t>
              </a:r>
              <a:r>
                <a:rPr lang="en-US" altLang="ko-KR" sz="2200" b="1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</a:t>
              </a:r>
            </a:p>
            <a:p>
              <a:pPr algn="ctr"/>
              <a:r>
                <a:rPr lang="ko-KR" altLang="en-US" sz="2200" b="1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예행연습 필요</a:t>
              </a:r>
            </a:p>
          </p:txBody>
        </p:sp>
        <p:sp>
          <p:nvSpPr>
            <p:cNvPr id="9" name="타원 8">
              <a:extLst>
                <a:ext uri="{FF2B5EF4-FFF2-40B4-BE49-F238E27FC236}">
                  <a16:creationId xmlns:a16="http://schemas.microsoft.com/office/drawing/2014/main" id="{A37E1ADA-46D4-418D-8E33-EB673E820FC2}"/>
                </a:ext>
              </a:extLst>
            </p:cNvPr>
            <p:cNvSpPr/>
            <p:nvPr/>
          </p:nvSpPr>
          <p:spPr>
            <a:xfrm>
              <a:off x="775376" y="2570180"/>
              <a:ext cx="1190138" cy="119013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4" name="타원 83">
              <a:extLst>
                <a:ext uri="{FF2B5EF4-FFF2-40B4-BE49-F238E27FC236}">
                  <a16:creationId xmlns:a16="http://schemas.microsoft.com/office/drawing/2014/main" id="{C1316C5D-D789-4517-B00F-5C030B74D998}"/>
                </a:ext>
              </a:extLst>
            </p:cNvPr>
            <p:cNvSpPr/>
            <p:nvPr/>
          </p:nvSpPr>
          <p:spPr>
            <a:xfrm>
              <a:off x="2817936" y="2570180"/>
              <a:ext cx="1190138" cy="119013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5" name="타원 84">
              <a:extLst>
                <a:ext uri="{FF2B5EF4-FFF2-40B4-BE49-F238E27FC236}">
                  <a16:creationId xmlns:a16="http://schemas.microsoft.com/office/drawing/2014/main" id="{0B7E062A-04FB-4A5E-BC53-98B34DE01177}"/>
                </a:ext>
              </a:extLst>
            </p:cNvPr>
            <p:cNvSpPr/>
            <p:nvPr/>
          </p:nvSpPr>
          <p:spPr>
            <a:xfrm>
              <a:off x="2817936" y="4527036"/>
              <a:ext cx="1190138" cy="119013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6" name="타원 85">
              <a:extLst>
                <a:ext uri="{FF2B5EF4-FFF2-40B4-BE49-F238E27FC236}">
                  <a16:creationId xmlns:a16="http://schemas.microsoft.com/office/drawing/2014/main" id="{BC8790A4-30ED-4C82-BAA8-C00248BC9789}"/>
                </a:ext>
              </a:extLst>
            </p:cNvPr>
            <p:cNvSpPr/>
            <p:nvPr/>
          </p:nvSpPr>
          <p:spPr>
            <a:xfrm>
              <a:off x="775376" y="4541653"/>
              <a:ext cx="1190138" cy="1190138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4"/>
              </a:solidFill>
            </a:ln>
            <a:effectLst>
              <a:outerShdw blurRad="508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72A59F7-2014-4251-A8A9-7C7BCFC95B7C}"/>
                </a:ext>
              </a:extLst>
            </p:cNvPr>
            <p:cNvSpPr txBox="1"/>
            <p:nvPr/>
          </p:nvSpPr>
          <p:spPr>
            <a:xfrm>
              <a:off x="3115393" y="2838225"/>
              <a:ext cx="64633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낯선</a:t>
              </a:r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사람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A5E579B3-D666-49A8-8F88-DD9DDACFB6E7}"/>
                </a:ext>
              </a:extLst>
            </p:cNvPr>
            <p:cNvSpPr txBox="1"/>
            <p:nvPr/>
          </p:nvSpPr>
          <p:spPr>
            <a:xfrm>
              <a:off x="767015" y="4859229"/>
              <a:ext cx="1223412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예측 못한 </a:t>
              </a:r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상황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D9F0F1C-D613-4F4C-AE2E-16A4205BFB45}"/>
                </a:ext>
              </a:extLst>
            </p:cNvPr>
            <p:cNvSpPr txBox="1"/>
            <p:nvPr/>
          </p:nvSpPr>
          <p:spPr>
            <a:xfrm>
              <a:off x="3095971" y="4838788"/>
              <a:ext cx="646331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2000"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r>
                <a:rPr lang="ko-KR" altLang="en-US" sz="1800" dirty="0"/>
                <a:t>일과</a:t>
              </a:r>
              <a:r>
                <a:rPr lang="en-US" altLang="ko-KR" sz="1800" dirty="0"/>
                <a:t/>
              </a:r>
              <a:br>
                <a:rPr lang="en-US" altLang="ko-KR" sz="1800" dirty="0"/>
              </a:br>
              <a:r>
                <a:rPr lang="ko-KR" altLang="en-US" sz="1800" dirty="0"/>
                <a:t>조정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28041A9-10E4-466C-BE7B-3868E4AC0A27}"/>
                </a:ext>
              </a:extLst>
            </p:cNvPr>
            <p:cNvSpPr txBox="1"/>
            <p:nvPr/>
          </p:nvSpPr>
          <p:spPr>
            <a:xfrm>
              <a:off x="1049837" y="2841464"/>
              <a:ext cx="704039" cy="6463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낯선 </a:t>
              </a:r>
              <a: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/>
              </a:r>
              <a:br>
                <a:rPr lang="en-US" altLang="ko-KR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</a:br>
              <a:r>
                <a:rPr lang="ko-KR" altLang="en-US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장소</a:t>
              </a:r>
            </a:p>
          </p:txBody>
        </p:sp>
      </p:grpSp>
      <p:pic>
        <p:nvPicPr>
          <p:cNvPr id="91" name="그림 90">
            <a:extLst>
              <a:ext uri="{FF2B5EF4-FFF2-40B4-BE49-F238E27FC236}">
                <a16:creationId xmlns:a16="http://schemas.microsoft.com/office/drawing/2014/main" id="{EB05E1BC-0A0B-4D4C-A44C-EB1BE94F5340}"/>
              </a:ext>
            </a:extLst>
          </p:cNvPr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123023" y="3999377"/>
            <a:ext cx="4114057" cy="168098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C76F6F2-39D8-4B5C-A78C-9E5A50D5A338}"/>
              </a:ext>
            </a:extLst>
          </p:cNvPr>
          <p:cNvGrpSpPr/>
          <p:nvPr/>
        </p:nvGrpSpPr>
        <p:grpSpPr>
          <a:xfrm>
            <a:off x="2340346" y="1563034"/>
            <a:ext cx="3179028" cy="465064"/>
            <a:chOff x="816346" y="1563033"/>
            <a:chExt cx="3179028" cy="465064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0787CE3B-ECC2-4775-B3E8-0E3CF3A34B7B}"/>
                </a:ext>
              </a:extLst>
            </p:cNvPr>
            <p:cNvSpPr txBox="1"/>
            <p:nvPr/>
          </p:nvSpPr>
          <p:spPr>
            <a:xfrm>
              <a:off x="816346" y="1564733"/>
              <a:ext cx="31790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400" latinLnBrk="1">
                <a:buClr>
                  <a:srgbClr val="9F4AB6"/>
                </a:buClr>
                <a:defRPr kumimoji="1" sz="2000" b="1" spc="-8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panose="020B0604020202020204" pitchFamily="34" charset="0"/>
                </a:defRPr>
              </a:lvl1pPr>
            </a:lstStyle>
            <a:p>
              <a:r>
                <a:rPr lang="ko-KR" altLang="en-US" sz="2400" dirty="0">
                  <a:solidFill>
                    <a:schemeClr val="accent4">
                      <a:lumMod val="75000"/>
                    </a:schemeClr>
                  </a:solidFill>
                </a:rPr>
                <a:t>불안감은 낮추고</a:t>
              </a:r>
            </a:p>
          </p:txBody>
        </p:sp>
        <p:sp>
          <p:nvSpPr>
            <p:cNvPr id="36" name="왼쪽 대괄호 35">
              <a:extLst>
                <a:ext uri="{FF2B5EF4-FFF2-40B4-BE49-F238E27FC236}">
                  <a16:creationId xmlns:a16="http://schemas.microsoft.com/office/drawing/2014/main" id="{4FBEAD83-527B-4B6E-9BA3-3BEA1072ED18}"/>
                </a:ext>
              </a:extLst>
            </p:cNvPr>
            <p:cNvSpPr/>
            <p:nvPr/>
          </p:nvSpPr>
          <p:spPr>
            <a:xfrm>
              <a:off x="1053912" y="1563033"/>
              <a:ext cx="115942" cy="465064"/>
            </a:xfrm>
            <a:prstGeom prst="leftBracket">
              <a:avLst>
                <a:gd name="adj" fmla="val 0"/>
              </a:avLst>
            </a:prstGeom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41">
                <a:defRPr/>
              </a:pPr>
              <a:endParaRPr lang="ko-KR" altLang="en-US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7" name="왼쪽 대괄호 36">
              <a:extLst>
                <a:ext uri="{FF2B5EF4-FFF2-40B4-BE49-F238E27FC236}">
                  <a16:creationId xmlns:a16="http://schemas.microsoft.com/office/drawing/2014/main" id="{ABE7ADB1-9D21-4462-8EFC-FBDBB6B924A0}"/>
                </a:ext>
              </a:extLst>
            </p:cNvPr>
            <p:cNvSpPr/>
            <p:nvPr/>
          </p:nvSpPr>
          <p:spPr>
            <a:xfrm flipH="1">
              <a:off x="3621956" y="1563033"/>
              <a:ext cx="115942" cy="465064"/>
            </a:xfrm>
            <a:prstGeom prst="leftBracket">
              <a:avLst>
                <a:gd name="adj" fmla="val 0"/>
              </a:avLst>
            </a:prstGeom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41">
                <a:defRPr/>
              </a:pPr>
              <a:endParaRPr lang="ko-KR" altLang="en-US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20BFBF92-8082-4E2A-B90F-F29FE9C4EE33}"/>
              </a:ext>
            </a:extLst>
          </p:cNvPr>
          <p:cNvGrpSpPr/>
          <p:nvPr/>
        </p:nvGrpSpPr>
        <p:grpSpPr>
          <a:xfrm>
            <a:off x="6799625" y="1563034"/>
            <a:ext cx="3035870" cy="465064"/>
            <a:chOff x="5275625" y="1563033"/>
            <a:chExt cx="3035870" cy="465064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7ADA53CD-1A0B-49E0-869C-56532BA36040}"/>
                </a:ext>
              </a:extLst>
            </p:cNvPr>
            <p:cNvSpPr txBox="1"/>
            <p:nvPr/>
          </p:nvSpPr>
          <p:spPr>
            <a:xfrm>
              <a:off x="5335464" y="1564733"/>
              <a:ext cx="29122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 defTabSz="914400" latinLnBrk="1">
                <a:buClr>
                  <a:srgbClr val="9F4AB6"/>
                </a:buClr>
                <a:defRPr kumimoji="1" sz="2000" b="1" spc="-8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effectLst/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Arial" panose="020B0604020202020204" pitchFamily="34" charset="0"/>
                </a:defRPr>
              </a:lvl1pPr>
            </a:lstStyle>
            <a:p>
              <a:r>
                <a:rPr lang="ko-KR" altLang="en-US" sz="2400" dirty="0">
                  <a:solidFill>
                    <a:schemeClr val="accent1">
                      <a:lumMod val="75000"/>
                    </a:schemeClr>
                  </a:solidFill>
                </a:rPr>
                <a:t>일상생활에도 도움을</a:t>
              </a:r>
            </a:p>
          </p:txBody>
        </p:sp>
        <p:sp>
          <p:nvSpPr>
            <p:cNvPr id="38" name="왼쪽 대괄호 37">
              <a:extLst>
                <a:ext uri="{FF2B5EF4-FFF2-40B4-BE49-F238E27FC236}">
                  <a16:creationId xmlns:a16="http://schemas.microsoft.com/office/drawing/2014/main" id="{64FAD5B6-F097-4FB9-9A71-17D6135EED2B}"/>
                </a:ext>
              </a:extLst>
            </p:cNvPr>
            <p:cNvSpPr/>
            <p:nvPr/>
          </p:nvSpPr>
          <p:spPr>
            <a:xfrm>
              <a:off x="5275625" y="1563033"/>
              <a:ext cx="115942" cy="465064"/>
            </a:xfrm>
            <a:prstGeom prst="leftBracket">
              <a:avLst>
                <a:gd name="adj" fmla="val 0"/>
              </a:avLst>
            </a:prstGeom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41">
                <a:defRPr/>
              </a:pPr>
              <a:endParaRPr lang="ko-KR" altLang="en-US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39" name="왼쪽 대괄호 38">
              <a:extLst>
                <a:ext uri="{FF2B5EF4-FFF2-40B4-BE49-F238E27FC236}">
                  <a16:creationId xmlns:a16="http://schemas.microsoft.com/office/drawing/2014/main" id="{23EFB1C8-1E61-41EE-8AAB-7BD2FFEF2F82}"/>
                </a:ext>
              </a:extLst>
            </p:cNvPr>
            <p:cNvSpPr/>
            <p:nvPr/>
          </p:nvSpPr>
          <p:spPr>
            <a:xfrm flipH="1">
              <a:off x="8195553" y="1563033"/>
              <a:ext cx="115942" cy="465064"/>
            </a:xfrm>
            <a:prstGeom prst="leftBracket">
              <a:avLst>
                <a:gd name="adj" fmla="val 0"/>
              </a:avLst>
            </a:prstGeom>
            <a:ln w="508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41">
                <a:defRPr/>
              </a:pPr>
              <a:endParaRPr lang="ko-KR" altLang="en-US" sz="1400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6" name="그룹 5">
            <a:extLst>
              <a:ext uri="{FF2B5EF4-FFF2-40B4-BE49-F238E27FC236}">
                <a16:creationId xmlns:a16="http://schemas.microsoft.com/office/drawing/2014/main" id="{546E93DB-44C7-4F7B-926E-3DF7F65D9D1C}"/>
              </a:ext>
            </a:extLst>
          </p:cNvPr>
          <p:cNvGrpSpPr/>
          <p:nvPr/>
        </p:nvGrpSpPr>
        <p:grpSpPr>
          <a:xfrm>
            <a:off x="6531799" y="2459936"/>
            <a:ext cx="3649580" cy="3411527"/>
            <a:chOff x="5007800" y="2459936"/>
            <a:chExt cx="3649580" cy="3411527"/>
          </a:xfrm>
        </p:grpSpPr>
        <p:cxnSp>
          <p:nvCxnSpPr>
            <p:cNvPr id="5" name="직선 연결선 4">
              <a:extLst>
                <a:ext uri="{FF2B5EF4-FFF2-40B4-BE49-F238E27FC236}">
                  <a16:creationId xmlns:a16="http://schemas.microsoft.com/office/drawing/2014/main" id="{30F0E88B-B077-4638-A8F2-3C64C0389F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947927" y="4185759"/>
              <a:ext cx="384597" cy="497864"/>
            </a:xfrm>
            <a:prstGeom prst="line">
              <a:avLst/>
            </a:prstGeom>
            <a:ln w="476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>
              <a:extLst>
                <a:ext uri="{FF2B5EF4-FFF2-40B4-BE49-F238E27FC236}">
                  <a16:creationId xmlns:a16="http://schemas.microsoft.com/office/drawing/2014/main" id="{641024D0-50F1-4F30-8972-B5BDB12C2758}"/>
                </a:ext>
              </a:extLst>
            </p:cNvPr>
            <p:cNvCxnSpPr>
              <a:cxnSpLocks/>
            </p:cNvCxnSpPr>
            <p:nvPr/>
          </p:nvCxnSpPr>
          <p:spPr>
            <a:xfrm>
              <a:off x="7304392" y="4185759"/>
              <a:ext cx="384597" cy="497864"/>
            </a:xfrm>
            <a:prstGeom prst="line">
              <a:avLst/>
            </a:prstGeom>
            <a:ln w="4762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202F9DF0-E247-4AC0-BE23-3B8ABF8731FA}"/>
                </a:ext>
              </a:extLst>
            </p:cNvPr>
            <p:cNvGrpSpPr/>
            <p:nvPr/>
          </p:nvGrpSpPr>
          <p:grpSpPr>
            <a:xfrm>
              <a:off x="5700658" y="2459936"/>
              <a:ext cx="2254954" cy="2254954"/>
              <a:chOff x="5814176" y="2402950"/>
              <a:chExt cx="2254954" cy="2254954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B08F77E1-33C3-423F-8EF3-0585C03D34D7}"/>
                  </a:ext>
                </a:extLst>
              </p:cNvPr>
              <p:cNvSpPr/>
              <p:nvPr/>
            </p:nvSpPr>
            <p:spPr>
              <a:xfrm>
                <a:off x="5914906" y="2495980"/>
                <a:ext cx="2053496" cy="2053496"/>
              </a:xfrm>
              <a:prstGeom prst="ellipse">
                <a:avLst/>
              </a:prstGeom>
              <a:gradFill flip="none" rotWithShape="1">
                <a:gsLst>
                  <a:gs pos="60000">
                    <a:srgbClr val="3A99B2"/>
                  </a:gs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600" dirty="0">
                  <a:solidFill>
                    <a:prstClr val="white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  <p:sp>
            <p:nvSpPr>
              <p:cNvPr id="31" name="직사각형 30">
                <a:extLst>
                  <a:ext uri="{FF2B5EF4-FFF2-40B4-BE49-F238E27FC236}">
                    <a16:creationId xmlns:a16="http://schemas.microsoft.com/office/drawing/2014/main" id="{443CE57C-241B-4BE9-B015-DDB1F46C48D2}"/>
                  </a:ext>
                </a:extLst>
              </p:cNvPr>
              <p:cNvSpPr/>
              <p:nvPr/>
            </p:nvSpPr>
            <p:spPr>
              <a:xfrm>
                <a:off x="6018964" y="3205010"/>
                <a:ext cx="184537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defTabSz="914482"/>
                <a:r>
                  <a:rPr lang="ko-KR" altLang="en-US" sz="2200" b="1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일상 생활에서</a:t>
                </a:r>
                <a:endParaRPr lang="en-US" altLang="ko-KR" sz="2200" b="1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  <a:p>
                <a:pPr algn="ctr" defTabSz="914482"/>
                <a:r>
                  <a:rPr lang="ko-KR" altLang="en-US" sz="2200" b="1" spc="-100" dirty="0">
                    <a:ln>
                      <a:solidFill>
                        <a:schemeClr val="accent1">
                          <a:shade val="50000"/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나눔고딕 ExtraBold" panose="020D0904000000000000" pitchFamily="50" charset="-127"/>
                    <a:ea typeface="나눔고딕 ExtraBold" panose="020D0904000000000000" pitchFamily="50" charset="-127"/>
                  </a:rPr>
                  <a:t>부족한 부분 </a:t>
                </a:r>
                <a:endParaRPr lang="en-US" altLang="ko-KR" sz="2200" b="1" spc="-100" dirty="0">
                  <a:ln>
                    <a:solidFill>
                      <a:schemeClr val="accent1">
                        <a:shade val="50000"/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endParaRPr>
              </a:p>
            </p:txBody>
          </p:sp>
          <p:sp>
            <p:nvSpPr>
              <p:cNvPr id="121" name="타원 120">
                <a:extLst>
                  <a:ext uri="{FF2B5EF4-FFF2-40B4-BE49-F238E27FC236}">
                    <a16:creationId xmlns:a16="http://schemas.microsoft.com/office/drawing/2014/main" id="{F17438AB-B0A1-455D-8F6F-AC21F7E37111}"/>
                  </a:ext>
                </a:extLst>
              </p:cNvPr>
              <p:cNvSpPr/>
              <p:nvPr/>
            </p:nvSpPr>
            <p:spPr>
              <a:xfrm>
                <a:off x="5814176" y="2402950"/>
                <a:ext cx="2254954" cy="2254954"/>
              </a:xfrm>
              <a:prstGeom prst="ellipse">
                <a:avLst/>
              </a:prstGeom>
              <a:noFill/>
              <a:ln w="19050">
                <a:solidFill>
                  <a:schemeClr val="accent1">
                    <a:lumMod val="75000"/>
                  </a:schemeClr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latin typeface="나눔바른고딕" panose="020B0603020101020101" pitchFamily="50" charset="-127"/>
                  <a:ea typeface="나눔바른고딕" panose="020B0603020101020101" pitchFamily="50" charset="-127"/>
                </a:endParaRPr>
              </a:p>
            </p:txBody>
          </p:sp>
        </p:grpSp>
        <p:sp>
          <p:nvSpPr>
            <p:cNvPr id="87" name="타원 86">
              <a:extLst>
                <a:ext uri="{FF2B5EF4-FFF2-40B4-BE49-F238E27FC236}">
                  <a16:creationId xmlns:a16="http://schemas.microsoft.com/office/drawing/2014/main" id="{B98DFC9C-C30E-459A-A6E2-43E9749D5027}"/>
                </a:ext>
              </a:extLst>
            </p:cNvPr>
            <p:cNvSpPr/>
            <p:nvPr/>
          </p:nvSpPr>
          <p:spPr>
            <a:xfrm>
              <a:off x="5007800" y="4562311"/>
              <a:ext cx="1309152" cy="1309152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6933C86C-71DF-4578-90AF-99BD81133DED}"/>
                </a:ext>
              </a:extLst>
            </p:cNvPr>
            <p:cNvSpPr/>
            <p:nvPr/>
          </p:nvSpPr>
          <p:spPr>
            <a:xfrm>
              <a:off x="7348228" y="4562311"/>
              <a:ext cx="1309152" cy="1309152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pic>
          <p:nvPicPr>
            <p:cNvPr id="109" name="그래픽 108">
              <a:extLst>
                <a:ext uri="{FF2B5EF4-FFF2-40B4-BE49-F238E27FC236}">
                  <a16:creationId xmlns:a16="http://schemas.microsoft.com/office/drawing/2014/main" id="{F6CE0B53-84A6-4F99-BDFC-ADC93F2853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 b="17426"/>
            <a:stretch/>
          </p:blipFill>
          <p:spPr>
            <a:xfrm>
              <a:off x="7770641" y="4712954"/>
              <a:ext cx="448330" cy="435124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362DB59C-48CD-4EDA-A776-7A274DC3178D}"/>
                </a:ext>
              </a:extLst>
            </p:cNvPr>
            <p:cNvSpPr txBox="1"/>
            <p:nvPr/>
          </p:nvSpPr>
          <p:spPr>
            <a:xfrm>
              <a:off x="7442585" y="5159604"/>
              <a:ext cx="1107997" cy="56323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 algn="ctr">
                <a:lnSpc>
                  <a:spcPct val="85000"/>
                </a:lnSpc>
              </a:pPr>
              <a:r>
                <a:rPr lang="ko-KR" altLang="en-US" dirty="0">
                  <a:solidFill>
                    <a:schemeClr val="accent1">
                      <a:lumMod val="75000"/>
                    </a:schemeClr>
                  </a:solidFill>
                </a:rPr>
                <a:t>대중교통</a:t>
              </a:r>
              <a:r>
                <a:rPr lang="en-US" altLang="ko-KR" dirty="0">
                  <a:solidFill>
                    <a:schemeClr val="accent1">
                      <a:lumMod val="75000"/>
                    </a:schemeClr>
                  </a:solidFill>
                </a:rPr>
                <a:t/>
              </a:r>
              <a:br>
                <a:rPr lang="en-US" altLang="ko-KR" dirty="0">
                  <a:solidFill>
                    <a:schemeClr val="accent1">
                      <a:lumMod val="75000"/>
                    </a:schemeClr>
                  </a:solidFill>
                </a:rPr>
              </a:br>
              <a:r>
                <a:rPr lang="ko-KR" altLang="en-US" dirty="0">
                  <a:solidFill>
                    <a:schemeClr val="accent1">
                      <a:lumMod val="75000"/>
                    </a:schemeClr>
                  </a:solidFill>
                </a:rPr>
                <a:t>이용</a:t>
              </a:r>
            </a:p>
          </p:txBody>
        </p:sp>
        <p:sp>
          <p:nvSpPr>
            <p:cNvPr id="110" name="Freeform 25">
              <a:extLst>
                <a:ext uri="{FF2B5EF4-FFF2-40B4-BE49-F238E27FC236}">
                  <a16:creationId xmlns:a16="http://schemas.microsoft.com/office/drawing/2014/main" id="{3E2CEE50-5C66-4437-89D5-0F13913846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1198" y="4766837"/>
              <a:ext cx="484150" cy="437647"/>
            </a:xfrm>
            <a:custGeom>
              <a:avLst/>
              <a:gdLst>
                <a:gd name="T0" fmla="*/ 2 w 5486"/>
                <a:gd name="T1" fmla="*/ 870 h 4966"/>
                <a:gd name="T2" fmla="*/ 1829 w 5486"/>
                <a:gd name="T3" fmla="*/ 1703 h 4966"/>
                <a:gd name="T4" fmla="*/ 3553 w 5486"/>
                <a:gd name="T5" fmla="*/ 1115 h 4966"/>
                <a:gd name="T6" fmla="*/ 1829 w 5486"/>
                <a:gd name="T7" fmla="*/ 3 h 4966"/>
                <a:gd name="T8" fmla="*/ 1829 w 5486"/>
                <a:gd name="T9" fmla="*/ 3138 h 4966"/>
                <a:gd name="T10" fmla="*/ 5486 w 5486"/>
                <a:gd name="T11" fmla="*/ 3138 h 4966"/>
                <a:gd name="T12" fmla="*/ 2 w 5486"/>
                <a:gd name="T13" fmla="*/ 1393 h 4966"/>
                <a:gd name="T14" fmla="*/ 502 w 5486"/>
                <a:gd name="T15" fmla="*/ 2207 h 4966"/>
                <a:gd name="T16" fmla="*/ 2012 w 5486"/>
                <a:gd name="T17" fmla="*/ 1958 h 4966"/>
                <a:gd name="T18" fmla="*/ 384 w 5486"/>
                <a:gd name="T19" fmla="*/ 1658 h 4966"/>
                <a:gd name="T20" fmla="*/ 2 w 5486"/>
                <a:gd name="T21" fmla="*/ 2176 h 4966"/>
                <a:gd name="T22" fmla="*/ 502 w 5486"/>
                <a:gd name="T23" fmla="*/ 2991 h 4966"/>
                <a:gd name="T24" fmla="*/ 1633 w 5486"/>
                <a:gd name="T25" fmla="*/ 3138 h 4966"/>
                <a:gd name="T26" fmla="*/ 384 w 5486"/>
                <a:gd name="T27" fmla="*/ 2440 h 4966"/>
                <a:gd name="T28" fmla="*/ 4700 w 5486"/>
                <a:gd name="T29" fmla="*/ 2276 h 4966"/>
                <a:gd name="T30" fmla="*/ 4698 w 5486"/>
                <a:gd name="T31" fmla="*/ 2876 h 4966"/>
                <a:gd name="T32" fmla="*/ 4900 w 5486"/>
                <a:gd name="T33" fmla="*/ 3007 h 4966"/>
                <a:gd name="T34" fmla="*/ 4617 w 5486"/>
                <a:gd name="T35" fmla="*/ 3138 h 4966"/>
                <a:gd name="T36" fmla="*/ 4637 w 5486"/>
                <a:gd name="T37" fmla="*/ 3334 h 4966"/>
                <a:gd name="T38" fmla="*/ 4637 w 5486"/>
                <a:gd name="T39" fmla="*/ 3595 h 4966"/>
                <a:gd name="T40" fmla="*/ 4304 w 5486"/>
                <a:gd name="T41" fmla="*/ 4154 h 4966"/>
                <a:gd name="T42" fmla="*/ 4055 w 5486"/>
                <a:gd name="T43" fmla="*/ 4154 h 4966"/>
                <a:gd name="T44" fmla="*/ 3431 w 5486"/>
                <a:gd name="T45" fmla="*/ 3595 h 4966"/>
                <a:gd name="T46" fmla="*/ 3135 w 5486"/>
                <a:gd name="T47" fmla="*/ 4246 h 4966"/>
                <a:gd name="T48" fmla="*/ 2839 w 5486"/>
                <a:gd name="T49" fmla="*/ 3595 h 4966"/>
                <a:gd name="T50" fmla="*/ 2541 w 5486"/>
                <a:gd name="T51" fmla="*/ 3470 h 4966"/>
                <a:gd name="T52" fmla="*/ 2757 w 5486"/>
                <a:gd name="T53" fmla="*/ 3334 h 4966"/>
                <a:gd name="T54" fmla="*/ 2547 w 5486"/>
                <a:gd name="T55" fmla="*/ 3138 h 4966"/>
                <a:gd name="T56" fmla="*/ 2535 w 5486"/>
                <a:gd name="T57" fmla="*/ 2876 h 4966"/>
                <a:gd name="T58" fmla="*/ 2488 w 5486"/>
                <a:gd name="T59" fmla="*/ 2456 h 4966"/>
                <a:gd name="T60" fmla="*/ 2737 w 5486"/>
                <a:gd name="T61" fmla="*/ 2381 h 4966"/>
                <a:gd name="T62" fmla="*/ 3380 w 5486"/>
                <a:gd name="T63" fmla="*/ 2876 h 4966"/>
                <a:gd name="T64" fmla="*/ 3657 w 5486"/>
                <a:gd name="T65" fmla="*/ 2289 h 4966"/>
                <a:gd name="T66" fmla="*/ 3935 w 5486"/>
                <a:gd name="T67" fmla="*/ 2876 h 4966"/>
                <a:gd name="T68" fmla="*/ 4578 w 5486"/>
                <a:gd name="T69" fmla="*/ 2381 h 4966"/>
                <a:gd name="T70" fmla="*/ 3657 w 5486"/>
                <a:gd name="T71" fmla="*/ 2860 h 4966"/>
                <a:gd name="T72" fmla="*/ 3661 w 5486"/>
                <a:gd name="T73" fmla="*/ 2876 h 4966"/>
                <a:gd name="T74" fmla="*/ 2 w 5486"/>
                <a:gd name="T75" fmla="*/ 2960 h 4966"/>
                <a:gd name="T76" fmla="*/ 502 w 5486"/>
                <a:gd name="T77" fmla="*/ 3775 h 4966"/>
                <a:gd name="T78" fmla="*/ 1669 w 5486"/>
                <a:gd name="T79" fmla="*/ 3526 h 4966"/>
                <a:gd name="T80" fmla="*/ 2 w 5486"/>
                <a:gd name="T81" fmla="*/ 2960 h 4966"/>
                <a:gd name="T82" fmla="*/ 3031 w 5486"/>
                <a:gd name="T83" fmla="*/ 3334 h 4966"/>
                <a:gd name="T84" fmla="*/ 3300 w 5486"/>
                <a:gd name="T85" fmla="*/ 3138 h 4966"/>
                <a:gd name="T86" fmla="*/ 3572 w 5486"/>
                <a:gd name="T87" fmla="*/ 3138 h 4966"/>
                <a:gd name="T88" fmla="*/ 3802 w 5486"/>
                <a:gd name="T89" fmla="*/ 3334 h 4966"/>
                <a:gd name="T90" fmla="*/ 3572 w 5486"/>
                <a:gd name="T91" fmla="*/ 3138 h 4966"/>
                <a:gd name="T92" fmla="*/ 4076 w 5486"/>
                <a:gd name="T93" fmla="*/ 3334 h 4966"/>
                <a:gd name="T94" fmla="*/ 4345 w 5486"/>
                <a:gd name="T95" fmla="*/ 3138 h 4966"/>
                <a:gd name="T96" fmla="*/ 3110 w 5486"/>
                <a:gd name="T97" fmla="*/ 3595 h 4966"/>
                <a:gd name="T98" fmla="*/ 3159 w 5486"/>
                <a:gd name="T99" fmla="*/ 3595 h 4966"/>
                <a:gd name="T100" fmla="*/ 4155 w 5486"/>
                <a:gd name="T101" fmla="*/ 3595 h 4966"/>
                <a:gd name="T102" fmla="*/ 4204 w 5486"/>
                <a:gd name="T103" fmla="*/ 3595 h 4966"/>
                <a:gd name="T104" fmla="*/ 0 w 5486"/>
                <a:gd name="T105" fmla="*/ 3744 h 4966"/>
                <a:gd name="T106" fmla="*/ 1829 w 5486"/>
                <a:gd name="T107" fmla="*/ 4966 h 4966"/>
                <a:gd name="T108" fmla="*/ 2004 w 5486"/>
                <a:gd name="T109" fmla="*/ 4307 h 4966"/>
                <a:gd name="T110" fmla="*/ 384 w 5486"/>
                <a:gd name="T111" fmla="*/ 4007 h 4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486" h="4966">
                  <a:moveTo>
                    <a:pt x="1829" y="3"/>
                  </a:moveTo>
                  <a:cubicBezTo>
                    <a:pt x="850" y="3"/>
                    <a:pt x="51" y="387"/>
                    <a:pt x="2" y="870"/>
                  </a:cubicBezTo>
                  <a:cubicBezTo>
                    <a:pt x="29" y="1141"/>
                    <a:pt x="316" y="1329"/>
                    <a:pt x="502" y="1425"/>
                  </a:cubicBezTo>
                  <a:cubicBezTo>
                    <a:pt x="833" y="1593"/>
                    <a:pt x="1305" y="1703"/>
                    <a:pt x="1829" y="1703"/>
                  </a:cubicBezTo>
                  <a:cubicBezTo>
                    <a:pt x="1976" y="1703"/>
                    <a:pt x="2120" y="1693"/>
                    <a:pt x="2257" y="1676"/>
                  </a:cubicBezTo>
                  <a:cubicBezTo>
                    <a:pt x="2598" y="1350"/>
                    <a:pt x="3051" y="1141"/>
                    <a:pt x="3553" y="1115"/>
                  </a:cubicBezTo>
                  <a:cubicBezTo>
                    <a:pt x="3603" y="1037"/>
                    <a:pt x="3647" y="954"/>
                    <a:pt x="3655" y="874"/>
                  </a:cubicBezTo>
                  <a:cubicBezTo>
                    <a:pt x="3556" y="164"/>
                    <a:pt x="2322" y="0"/>
                    <a:pt x="1829" y="3"/>
                  </a:cubicBezTo>
                  <a:close/>
                  <a:moveTo>
                    <a:pt x="3657" y="1309"/>
                  </a:moveTo>
                  <a:cubicBezTo>
                    <a:pt x="2647" y="1309"/>
                    <a:pt x="1829" y="2128"/>
                    <a:pt x="1829" y="3138"/>
                  </a:cubicBezTo>
                  <a:cubicBezTo>
                    <a:pt x="1829" y="4148"/>
                    <a:pt x="2647" y="4966"/>
                    <a:pt x="3657" y="4966"/>
                  </a:cubicBezTo>
                  <a:cubicBezTo>
                    <a:pt x="4667" y="4966"/>
                    <a:pt x="5486" y="4148"/>
                    <a:pt x="5486" y="3138"/>
                  </a:cubicBezTo>
                  <a:cubicBezTo>
                    <a:pt x="5486" y="2128"/>
                    <a:pt x="4667" y="1309"/>
                    <a:pt x="3657" y="1309"/>
                  </a:cubicBezTo>
                  <a:close/>
                  <a:moveTo>
                    <a:pt x="2" y="1393"/>
                  </a:moveTo>
                  <a:cubicBezTo>
                    <a:pt x="2" y="1660"/>
                    <a:pt x="2" y="1660"/>
                    <a:pt x="2" y="1660"/>
                  </a:cubicBezTo>
                  <a:cubicBezTo>
                    <a:pt x="22" y="1852"/>
                    <a:pt x="192" y="2050"/>
                    <a:pt x="502" y="2207"/>
                  </a:cubicBezTo>
                  <a:cubicBezTo>
                    <a:pt x="814" y="2365"/>
                    <a:pt x="1253" y="2471"/>
                    <a:pt x="1741" y="2483"/>
                  </a:cubicBezTo>
                  <a:cubicBezTo>
                    <a:pt x="1805" y="2294"/>
                    <a:pt x="1898" y="2117"/>
                    <a:pt x="2012" y="1958"/>
                  </a:cubicBezTo>
                  <a:cubicBezTo>
                    <a:pt x="1952" y="1961"/>
                    <a:pt x="1891" y="1962"/>
                    <a:pt x="1829" y="1962"/>
                  </a:cubicBezTo>
                  <a:cubicBezTo>
                    <a:pt x="1270" y="1962"/>
                    <a:pt x="762" y="1850"/>
                    <a:pt x="384" y="1658"/>
                  </a:cubicBezTo>
                  <a:cubicBezTo>
                    <a:pt x="236" y="1583"/>
                    <a:pt x="106" y="1493"/>
                    <a:pt x="2" y="1393"/>
                  </a:cubicBezTo>
                  <a:close/>
                  <a:moveTo>
                    <a:pt x="2" y="2176"/>
                  </a:moveTo>
                  <a:cubicBezTo>
                    <a:pt x="2" y="2444"/>
                    <a:pt x="2" y="2444"/>
                    <a:pt x="2" y="2444"/>
                  </a:cubicBezTo>
                  <a:cubicBezTo>
                    <a:pt x="22" y="2636"/>
                    <a:pt x="192" y="2834"/>
                    <a:pt x="502" y="2991"/>
                  </a:cubicBezTo>
                  <a:cubicBezTo>
                    <a:pt x="792" y="3137"/>
                    <a:pt x="1190" y="3241"/>
                    <a:pt x="1637" y="3264"/>
                  </a:cubicBezTo>
                  <a:cubicBezTo>
                    <a:pt x="1634" y="3222"/>
                    <a:pt x="1633" y="3180"/>
                    <a:pt x="1633" y="3138"/>
                  </a:cubicBezTo>
                  <a:cubicBezTo>
                    <a:pt x="1633" y="3002"/>
                    <a:pt x="1646" y="2870"/>
                    <a:pt x="1672" y="2742"/>
                  </a:cubicBezTo>
                  <a:cubicBezTo>
                    <a:pt x="1175" y="2722"/>
                    <a:pt x="726" y="2613"/>
                    <a:pt x="384" y="2440"/>
                  </a:cubicBezTo>
                  <a:cubicBezTo>
                    <a:pt x="236" y="2365"/>
                    <a:pt x="106" y="2277"/>
                    <a:pt x="2" y="2176"/>
                  </a:cubicBezTo>
                  <a:close/>
                  <a:moveTo>
                    <a:pt x="4700" y="2276"/>
                  </a:moveTo>
                  <a:cubicBezTo>
                    <a:pt x="4787" y="2273"/>
                    <a:pt x="4860" y="2375"/>
                    <a:pt x="4827" y="2456"/>
                  </a:cubicBezTo>
                  <a:cubicBezTo>
                    <a:pt x="4698" y="2876"/>
                    <a:pt x="4698" y="2876"/>
                    <a:pt x="4698" y="2876"/>
                  </a:cubicBezTo>
                  <a:cubicBezTo>
                    <a:pt x="4768" y="2876"/>
                    <a:pt x="4768" y="2876"/>
                    <a:pt x="4768" y="2876"/>
                  </a:cubicBezTo>
                  <a:cubicBezTo>
                    <a:pt x="4837" y="2876"/>
                    <a:pt x="4900" y="2938"/>
                    <a:pt x="4900" y="3007"/>
                  </a:cubicBezTo>
                  <a:cubicBezTo>
                    <a:pt x="4900" y="3076"/>
                    <a:pt x="4837" y="3139"/>
                    <a:pt x="4768" y="3138"/>
                  </a:cubicBezTo>
                  <a:cubicBezTo>
                    <a:pt x="4617" y="3138"/>
                    <a:pt x="4617" y="3138"/>
                    <a:pt x="4617" y="3138"/>
                  </a:cubicBezTo>
                  <a:cubicBezTo>
                    <a:pt x="4557" y="3334"/>
                    <a:pt x="4557" y="3334"/>
                    <a:pt x="4557" y="3334"/>
                  </a:cubicBezTo>
                  <a:cubicBezTo>
                    <a:pt x="4637" y="3334"/>
                    <a:pt x="4637" y="3334"/>
                    <a:pt x="4637" y="3334"/>
                  </a:cubicBezTo>
                  <a:cubicBezTo>
                    <a:pt x="4706" y="3333"/>
                    <a:pt x="4770" y="3395"/>
                    <a:pt x="4770" y="3464"/>
                  </a:cubicBezTo>
                  <a:cubicBezTo>
                    <a:pt x="4770" y="3533"/>
                    <a:pt x="4706" y="3596"/>
                    <a:pt x="4637" y="3595"/>
                  </a:cubicBezTo>
                  <a:cubicBezTo>
                    <a:pt x="4476" y="3595"/>
                    <a:pt x="4476" y="3595"/>
                    <a:pt x="4476" y="3595"/>
                  </a:cubicBezTo>
                  <a:cubicBezTo>
                    <a:pt x="4304" y="4154"/>
                    <a:pt x="4304" y="4154"/>
                    <a:pt x="4304" y="4154"/>
                  </a:cubicBezTo>
                  <a:cubicBezTo>
                    <a:pt x="4288" y="4207"/>
                    <a:pt x="4235" y="4246"/>
                    <a:pt x="4180" y="4246"/>
                  </a:cubicBezTo>
                  <a:cubicBezTo>
                    <a:pt x="4125" y="4246"/>
                    <a:pt x="4072" y="4207"/>
                    <a:pt x="4055" y="4154"/>
                  </a:cubicBezTo>
                  <a:cubicBezTo>
                    <a:pt x="3884" y="3595"/>
                    <a:pt x="3884" y="3595"/>
                    <a:pt x="3884" y="3595"/>
                  </a:cubicBezTo>
                  <a:cubicBezTo>
                    <a:pt x="3431" y="3595"/>
                    <a:pt x="3431" y="3595"/>
                    <a:pt x="3431" y="3595"/>
                  </a:cubicBezTo>
                  <a:cubicBezTo>
                    <a:pt x="3259" y="4154"/>
                    <a:pt x="3259" y="4154"/>
                    <a:pt x="3259" y="4154"/>
                  </a:cubicBezTo>
                  <a:cubicBezTo>
                    <a:pt x="3243" y="4207"/>
                    <a:pt x="3190" y="4246"/>
                    <a:pt x="3135" y="4246"/>
                  </a:cubicBezTo>
                  <a:cubicBezTo>
                    <a:pt x="3080" y="4246"/>
                    <a:pt x="3027" y="4207"/>
                    <a:pt x="3010" y="4154"/>
                  </a:cubicBezTo>
                  <a:cubicBezTo>
                    <a:pt x="2839" y="3595"/>
                    <a:pt x="2839" y="3595"/>
                    <a:pt x="2839" y="3595"/>
                  </a:cubicBezTo>
                  <a:cubicBezTo>
                    <a:pt x="2678" y="3595"/>
                    <a:pt x="2678" y="3595"/>
                    <a:pt x="2678" y="3595"/>
                  </a:cubicBezTo>
                  <a:cubicBezTo>
                    <a:pt x="2609" y="3598"/>
                    <a:pt x="2544" y="3539"/>
                    <a:pt x="2541" y="3470"/>
                  </a:cubicBezTo>
                  <a:cubicBezTo>
                    <a:pt x="2538" y="3402"/>
                    <a:pt x="2597" y="3337"/>
                    <a:pt x="2665" y="3334"/>
                  </a:cubicBezTo>
                  <a:cubicBezTo>
                    <a:pt x="2695" y="3334"/>
                    <a:pt x="2727" y="3334"/>
                    <a:pt x="2757" y="3334"/>
                  </a:cubicBezTo>
                  <a:cubicBezTo>
                    <a:pt x="2698" y="3138"/>
                    <a:pt x="2698" y="3138"/>
                    <a:pt x="2698" y="3138"/>
                  </a:cubicBezTo>
                  <a:cubicBezTo>
                    <a:pt x="2547" y="3138"/>
                    <a:pt x="2547" y="3138"/>
                    <a:pt x="2547" y="3138"/>
                  </a:cubicBezTo>
                  <a:cubicBezTo>
                    <a:pt x="2479" y="3141"/>
                    <a:pt x="2414" y="3082"/>
                    <a:pt x="2410" y="3013"/>
                  </a:cubicBezTo>
                  <a:cubicBezTo>
                    <a:pt x="2407" y="2945"/>
                    <a:pt x="2466" y="2880"/>
                    <a:pt x="2535" y="2876"/>
                  </a:cubicBezTo>
                  <a:cubicBezTo>
                    <a:pt x="2561" y="2876"/>
                    <a:pt x="2590" y="2876"/>
                    <a:pt x="2616" y="2876"/>
                  </a:cubicBezTo>
                  <a:cubicBezTo>
                    <a:pt x="2488" y="2456"/>
                    <a:pt x="2488" y="2456"/>
                    <a:pt x="2488" y="2456"/>
                  </a:cubicBezTo>
                  <a:cubicBezTo>
                    <a:pt x="2465" y="2383"/>
                    <a:pt x="2520" y="2296"/>
                    <a:pt x="2596" y="2287"/>
                  </a:cubicBezTo>
                  <a:cubicBezTo>
                    <a:pt x="2657" y="2280"/>
                    <a:pt x="2720" y="2322"/>
                    <a:pt x="2737" y="2381"/>
                  </a:cubicBezTo>
                  <a:cubicBezTo>
                    <a:pt x="2890" y="2876"/>
                    <a:pt x="2890" y="2876"/>
                    <a:pt x="2890" y="2876"/>
                  </a:cubicBezTo>
                  <a:cubicBezTo>
                    <a:pt x="3380" y="2876"/>
                    <a:pt x="3380" y="2876"/>
                    <a:pt x="3380" y="2876"/>
                  </a:cubicBezTo>
                  <a:cubicBezTo>
                    <a:pt x="3533" y="2381"/>
                    <a:pt x="3533" y="2381"/>
                    <a:pt x="3533" y="2381"/>
                  </a:cubicBezTo>
                  <a:cubicBezTo>
                    <a:pt x="3550" y="2328"/>
                    <a:pt x="3602" y="2289"/>
                    <a:pt x="3657" y="2289"/>
                  </a:cubicBezTo>
                  <a:cubicBezTo>
                    <a:pt x="3712" y="2289"/>
                    <a:pt x="3765" y="2328"/>
                    <a:pt x="3782" y="2381"/>
                  </a:cubicBezTo>
                  <a:cubicBezTo>
                    <a:pt x="3935" y="2876"/>
                    <a:pt x="3935" y="2876"/>
                    <a:pt x="3935" y="2876"/>
                  </a:cubicBezTo>
                  <a:cubicBezTo>
                    <a:pt x="4425" y="2876"/>
                    <a:pt x="4425" y="2876"/>
                    <a:pt x="4425" y="2876"/>
                  </a:cubicBezTo>
                  <a:cubicBezTo>
                    <a:pt x="4578" y="2381"/>
                    <a:pt x="4578" y="2381"/>
                    <a:pt x="4578" y="2381"/>
                  </a:cubicBezTo>
                  <a:cubicBezTo>
                    <a:pt x="4589" y="2324"/>
                    <a:pt x="4643" y="2279"/>
                    <a:pt x="4700" y="2276"/>
                  </a:cubicBezTo>
                  <a:close/>
                  <a:moveTo>
                    <a:pt x="3657" y="2860"/>
                  </a:moveTo>
                  <a:cubicBezTo>
                    <a:pt x="3653" y="2876"/>
                    <a:pt x="3653" y="2876"/>
                    <a:pt x="3653" y="2876"/>
                  </a:cubicBezTo>
                  <a:cubicBezTo>
                    <a:pt x="3661" y="2876"/>
                    <a:pt x="3661" y="2876"/>
                    <a:pt x="3661" y="2876"/>
                  </a:cubicBezTo>
                  <a:lnTo>
                    <a:pt x="3657" y="2860"/>
                  </a:lnTo>
                  <a:close/>
                  <a:moveTo>
                    <a:pt x="2" y="2960"/>
                  </a:moveTo>
                  <a:cubicBezTo>
                    <a:pt x="2" y="3228"/>
                    <a:pt x="2" y="3228"/>
                    <a:pt x="2" y="3228"/>
                  </a:cubicBezTo>
                  <a:cubicBezTo>
                    <a:pt x="22" y="3420"/>
                    <a:pt x="192" y="3618"/>
                    <a:pt x="502" y="3775"/>
                  </a:cubicBezTo>
                  <a:cubicBezTo>
                    <a:pt x="961" y="3999"/>
                    <a:pt x="1438" y="4049"/>
                    <a:pt x="1851" y="4052"/>
                  </a:cubicBezTo>
                  <a:cubicBezTo>
                    <a:pt x="1768" y="3888"/>
                    <a:pt x="1706" y="3711"/>
                    <a:pt x="1669" y="3526"/>
                  </a:cubicBezTo>
                  <a:cubicBezTo>
                    <a:pt x="1174" y="3506"/>
                    <a:pt x="726" y="3397"/>
                    <a:pt x="384" y="3223"/>
                  </a:cubicBezTo>
                  <a:cubicBezTo>
                    <a:pt x="236" y="3149"/>
                    <a:pt x="106" y="3061"/>
                    <a:pt x="2" y="2960"/>
                  </a:cubicBezTo>
                  <a:close/>
                  <a:moveTo>
                    <a:pt x="2970" y="3138"/>
                  </a:moveTo>
                  <a:cubicBezTo>
                    <a:pt x="3031" y="3334"/>
                    <a:pt x="3031" y="3334"/>
                    <a:pt x="3031" y="3334"/>
                  </a:cubicBezTo>
                  <a:cubicBezTo>
                    <a:pt x="3239" y="3334"/>
                    <a:pt x="3239" y="3334"/>
                    <a:pt x="3239" y="3334"/>
                  </a:cubicBezTo>
                  <a:cubicBezTo>
                    <a:pt x="3300" y="3138"/>
                    <a:pt x="3300" y="3138"/>
                    <a:pt x="3300" y="3138"/>
                  </a:cubicBezTo>
                  <a:lnTo>
                    <a:pt x="2970" y="3138"/>
                  </a:lnTo>
                  <a:close/>
                  <a:moveTo>
                    <a:pt x="3572" y="3138"/>
                  </a:moveTo>
                  <a:cubicBezTo>
                    <a:pt x="3512" y="3334"/>
                    <a:pt x="3512" y="3334"/>
                    <a:pt x="3512" y="3334"/>
                  </a:cubicBezTo>
                  <a:cubicBezTo>
                    <a:pt x="3802" y="3334"/>
                    <a:pt x="3802" y="3334"/>
                    <a:pt x="3802" y="3334"/>
                  </a:cubicBezTo>
                  <a:cubicBezTo>
                    <a:pt x="3743" y="3138"/>
                    <a:pt x="3743" y="3138"/>
                    <a:pt x="3743" y="3138"/>
                  </a:cubicBezTo>
                  <a:lnTo>
                    <a:pt x="3572" y="3138"/>
                  </a:lnTo>
                  <a:close/>
                  <a:moveTo>
                    <a:pt x="4015" y="3138"/>
                  </a:moveTo>
                  <a:cubicBezTo>
                    <a:pt x="4076" y="3334"/>
                    <a:pt x="4076" y="3334"/>
                    <a:pt x="4076" y="3334"/>
                  </a:cubicBezTo>
                  <a:cubicBezTo>
                    <a:pt x="4284" y="3334"/>
                    <a:pt x="4284" y="3334"/>
                    <a:pt x="4284" y="3334"/>
                  </a:cubicBezTo>
                  <a:cubicBezTo>
                    <a:pt x="4345" y="3138"/>
                    <a:pt x="4345" y="3138"/>
                    <a:pt x="4345" y="3138"/>
                  </a:cubicBezTo>
                  <a:lnTo>
                    <a:pt x="4015" y="3138"/>
                  </a:lnTo>
                  <a:close/>
                  <a:moveTo>
                    <a:pt x="3110" y="3595"/>
                  </a:moveTo>
                  <a:cubicBezTo>
                    <a:pt x="3135" y="3675"/>
                    <a:pt x="3135" y="3675"/>
                    <a:pt x="3135" y="3675"/>
                  </a:cubicBezTo>
                  <a:cubicBezTo>
                    <a:pt x="3159" y="3595"/>
                    <a:pt x="3159" y="3595"/>
                    <a:pt x="3159" y="3595"/>
                  </a:cubicBezTo>
                  <a:lnTo>
                    <a:pt x="3110" y="3595"/>
                  </a:lnTo>
                  <a:close/>
                  <a:moveTo>
                    <a:pt x="4155" y="3595"/>
                  </a:moveTo>
                  <a:cubicBezTo>
                    <a:pt x="4180" y="3675"/>
                    <a:pt x="4180" y="3675"/>
                    <a:pt x="4180" y="3675"/>
                  </a:cubicBezTo>
                  <a:cubicBezTo>
                    <a:pt x="4204" y="3595"/>
                    <a:pt x="4204" y="3595"/>
                    <a:pt x="4204" y="3595"/>
                  </a:cubicBezTo>
                  <a:lnTo>
                    <a:pt x="4155" y="3595"/>
                  </a:lnTo>
                  <a:close/>
                  <a:moveTo>
                    <a:pt x="0" y="3744"/>
                  </a:moveTo>
                  <a:cubicBezTo>
                    <a:pt x="0" y="4052"/>
                    <a:pt x="0" y="4052"/>
                    <a:pt x="0" y="4052"/>
                  </a:cubicBezTo>
                  <a:cubicBezTo>
                    <a:pt x="0" y="4557"/>
                    <a:pt x="819" y="4966"/>
                    <a:pt x="1829" y="4966"/>
                  </a:cubicBezTo>
                  <a:cubicBezTo>
                    <a:pt x="2113" y="4966"/>
                    <a:pt x="2381" y="4933"/>
                    <a:pt x="2621" y="4875"/>
                  </a:cubicBezTo>
                  <a:cubicBezTo>
                    <a:pt x="2378" y="4729"/>
                    <a:pt x="2167" y="4537"/>
                    <a:pt x="2004" y="4307"/>
                  </a:cubicBezTo>
                  <a:cubicBezTo>
                    <a:pt x="1946" y="4310"/>
                    <a:pt x="1888" y="4313"/>
                    <a:pt x="1829" y="4313"/>
                  </a:cubicBezTo>
                  <a:cubicBezTo>
                    <a:pt x="1270" y="4313"/>
                    <a:pt x="762" y="4199"/>
                    <a:pt x="384" y="4007"/>
                  </a:cubicBezTo>
                  <a:cubicBezTo>
                    <a:pt x="235" y="3932"/>
                    <a:pt x="105" y="3845"/>
                    <a:pt x="0" y="3744"/>
                  </a:cubicBez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txBody>
            <a:bodyPr vert="horz" wrap="square" lIns="77418" tIns="38709" rIns="77418" bIns="38709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1524" dirty="0"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32A6BA11-F895-45CA-B8E3-B493FD04BDB6}"/>
                </a:ext>
              </a:extLst>
            </p:cNvPr>
            <p:cNvSpPr txBox="1"/>
            <p:nvPr/>
          </p:nvSpPr>
          <p:spPr>
            <a:xfrm>
              <a:off x="5194939" y="5265112"/>
              <a:ext cx="934872" cy="369332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b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accent4">
                      <a:lumMod val="75000"/>
                    </a:schemeClr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defRPr>
              </a:lvl1pPr>
            </a:lstStyle>
            <a:p>
              <a:pPr algn="ctr"/>
              <a:r>
                <a:rPr lang="ko-KR" altLang="en-US" dirty="0">
                  <a:solidFill>
                    <a:schemeClr val="accent1">
                      <a:lumMod val="75000"/>
                    </a:schemeClr>
                  </a:solidFill>
                </a:rPr>
                <a:t>돈 계산</a:t>
              </a:r>
              <a:endParaRPr lang="en-US" altLang="ko-KR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sp>
        <p:nvSpPr>
          <p:cNvPr id="13" name="슬라이드 번호 개체 틀 12">
            <a:extLst>
              <a:ext uri="{FF2B5EF4-FFF2-40B4-BE49-F238E27FC236}">
                <a16:creationId xmlns:a16="http://schemas.microsoft.com/office/drawing/2014/main" id="{59AA1D68-0D40-4981-9A27-1FA882F30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5016" y="6384926"/>
            <a:ext cx="2057400" cy="365125"/>
          </a:xfrm>
        </p:spPr>
        <p:txBody>
          <a:bodyPr/>
          <a:lstStyle/>
          <a:p>
            <a:fld id="{01E412EE-F5AB-41EB-AC78-7DFE8A5815F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32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1" y="359109"/>
            <a:ext cx="10363198" cy="1470025"/>
          </a:xfrm>
        </p:spPr>
        <p:txBody>
          <a:bodyPr>
            <a:normAutofit/>
          </a:bodyPr>
          <a:lstStyle/>
          <a:p>
            <a:pPr lvl="0" algn="ctr">
              <a:defRPr/>
            </a:pPr>
            <a:r>
              <a:rPr lang="ko-KR" altLang="en-US" sz="4800" b="1" dirty="0"/>
              <a:t>감각 체계의 발달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33754" y="2522621"/>
            <a:ext cx="12365836" cy="3437021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ko-KR" altLang="en-US" sz="3200" b="1" dirty="0"/>
              <a:t>○ 시각 체계의 발달</a:t>
            </a:r>
          </a:p>
          <a:p>
            <a:pPr lvl="0" algn="l">
              <a:defRPr/>
            </a:pPr>
            <a:endParaRPr lang="ko-KR" altLang="en-US" sz="3200" b="1" dirty="0"/>
          </a:p>
          <a:p>
            <a:pPr lvl="0" algn="l">
              <a:defRPr/>
            </a:pPr>
            <a:r>
              <a:rPr lang="ko-KR" altLang="en-US" sz="3200" b="1" dirty="0"/>
              <a:t>○ 청각 체계의 발달</a:t>
            </a:r>
          </a:p>
          <a:p>
            <a:pPr lvl="0" algn="l">
              <a:defRPr/>
            </a:pPr>
            <a:endParaRPr lang="ko-KR" altLang="en-US" sz="3200" b="1" dirty="0"/>
          </a:p>
          <a:p>
            <a:pPr lvl="0" algn="l">
              <a:defRPr/>
            </a:pPr>
            <a:r>
              <a:rPr lang="ko-KR" altLang="en-US" sz="3200" b="1" dirty="0"/>
              <a:t>○ 운동감각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1829134"/>
            <a:ext cx="8534399" cy="3809665"/>
          </a:xfrm>
        </p:spPr>
        <p:txBody>
          <a:bodyPr>
            <a:normAutofit/>
          </a:bodyPr>
          <a:lstStyle/>
          <a:p>
            <a:pPr lvl="0" algn="l">
              <a:defRPr/>
            </a:pPr>
            <a:r>
              <a:rPr lang="en-US" altLang="ko-KR" sz="2400" dirty="0"/>
              <a:t>- </a:t>
            </a:r>
            <a:r>
              <a:rPr lang="ko-KR" altLang="en-US" sz="2400" b="1" dirty="0"/>
              <a:t>외부로부터 가장 많은 정보 처리</a:t>
            </a:r>
          </a:p>
          <a:p>
            <a:pPr lvl="0" algn="l">
              <a:defRPr/>
            </a:pPr>
            <a:r>
              <a:rPr lang="ko-KR" altLang="en-US" sz="2400" b="1" dirty="0"/>
              <a:t>  전체의 </a:t>
            </a:r>
            <a:r>
              <a:rPr lang="en-US" altLang="ko-KR" sz="2400" b="1" dirty="0"/>
              <a:t>80%</a:t>
            </a:r>
            <a:r>
              <a:rPr lang="ko-KR" altLang="en-US" sz="2400" b="1" dirty="0"/>
              <a:t> 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Gabbard</a:t>
            </a:r>
            <a:r>
              <a:rPr lang="en-US" altLang="ko-KR" sz="1400" b="1" dirty="0"/>
              <a:t>, 2000)</a:t>
            </a:r>
          </a:p>
          <a:p>
            <a:pPr lvl="0" algn="l">
              <a:defRPr/>
            </a:pPr>
            <a:endParaRPr lang="en-US" altLang="ko-KR" sz="2400" b="1" dirty="0"/>
          </a:p>
          <a:p>
            <a:pPr lvl="0" algn="l">
              <a:defRPr/>
            </a:pPr>
            <a:r>
              <a:rPr lang="en-US" altLang="ko-KR" sz="2400" b="1" dirty="0"/>
              <a:t>-</a:t>
            </a:r>
            <a:r>
              <a:rPr lang="ko-KR" altLang="en-US" sz="2400" b="1" dirty="0"/>
              <a:t> 다른 감각 체계보다 복잡한 발달 과정</a:t>
            </a:r>
          </a:p>
          <a:p>
            <a:pPr lvl="0" algn="l">
              <a:defRPr/>
            </a:pPr>
            <a:endParaRPr lang="ko-KR" altLang="en-US" sz="2400" b="1" dirty="0"/>
          </a:p>
          <a:p>
            <a:pPr lvl="0" algn="l">
              <a:defRPr/>
            </a:pPr>
            <a:r>
              <a:rPr lang="en-US" altLang="ko-KR" sz="2400" b="1" dirty="0"/>
              <a:t>-</a:t>
            </a:r>
            <a:r>
              <a:rPr lang="ko-KR" altLang="en-US" sz="2400" b="1" dirty="0"/>
              <a:t> 능숙한 신체 움직임에 가장 큰 영향</a:t>
            </a:r>
          </a:p>
        </p:txBody>
      </p:sp>
      <p:sp>
        <p:nvSpPr>
          <p:cNvPr id="6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시각 체계</a:t>
            </a:r>
            <a:r>
              <a:rPr kumimoji="0" lang="en-US" altLang="ko-KR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(visual system)</a:t>
            </a: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의 발달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/>
          <p:nvPr/>
        </p:nvSpPr>
        <p:spPr>
          <a:xfrm>
            <a:off x="914401" y="359109"/>
            <a:ext cx="10363198" cy="1470025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4800" b="1" i="0" u="none" strike="noStrike" kern="1200" cap="none" spc="0" normalizeH="0" baseline="0" dirty="0">
                <a:solidFill>
                  <a:srgbClr val="000000"/>
                </a:solidFill>
                <a:latin typeface="Calibri"/>
                <a:ea typeface="맑은 고딕"/>
                <a:cs typeface="맑은 고딕"/>
              </a:rPr>
              <a:t>시각 체계의 구조</a:t>
            </a:r>
          </a:p>
        </p:txBody>
      </p:sp>
      <p:sp>
        <p:nvSpPr>
          <p:cNvPr id="7" name="오른쪽 화살표 6"/>
          <p:cNvSpPr/>
          <p:nvPr/>
        </p:nvSpPr>
        <p:spPr>
          <a:xfrm>
            <a:off x="1100388" y="5384130"/>
            <a:ext cx="9003296" cy="1153027"/>
          </a:xfrm>
          <a:prstGeom prst="rightArrow">
            <a:avLst>
              <a:gd name="adj1" fmla="val 50000"/>
              <a:gd name="adj2" fmla="val 50000"/>
            </a:avLst>
          </a:prstGeom>
          <a:ln>
            <a:solidFill>
              <a:schemeClr val="lt1"/>
            </a:solidFill>
          </a:ln>
          <a:effectLst>
            <a:glow rad="63500">
              <a:schemeClr val="accent1">
                <a:satMod val="175000"/>
                <a:alpha val="50000"/>
              </a:schemeClr>
            </a:glow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262647" y="5384130"/>
            <a:ext cx="1296402" cy="1153027"/>
          </a:xfrm>
          <a:prstGeom prst="rect">
            <a:avLst/>
          </a:prstGeom>
          <a:ln>
            <a:solidFill>
              <a:schemeClr val="lt1"/>
            </a:solidFill>
          </a:ln>
          <a:effectLst>
            <a:glow rad="63500">
              <a:schemeClr val="accent1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  <a:softEdge rad="63500"/>
          </a:effectLst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>
              <a:defRPr/>
            </a:pPr>
            <a:r>
              <a:rPr lang="ko-KR" altLang="en-US" sz="2800" b="1"/>
              <a:t>빛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2868863" y="5384130"/>
            <a:ext cx="1296402" cy="1153027"/>
          </a:xfrm>
          <a:prstGeom prst="rect">
            <a:avLst/>
          </a:prstGeom>
          <a:solidFill>
            <a:srgbClr val="6182D6">
              <a:alpha val="100000"/>
            </a:srgbClr>
          </a:solidFill>
          <a:ln w="19050" cap="flat" cmpd="sng" algn="ctr">
            <a:solidFill>
              <a:schemeClr val="lt1">
                <a:alpha val="100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  <a:softEdge rad="63500"/>
          </a:effectLst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각막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4489784" y="5384130"/>
            <a:ext cx="1296402" cy="1153027"/>
          </a:xfrm>
          <a:prstGeom prst="rect">
            <a:avLst/>
          </a:prstGeom>
          <a:solidFill>
            <a:srgbClr val="6182D6">
              <a:alpha val="100000"/>
            </a:srgbClr>
          </a:solidFill>
          <a:ln w="19050" cap="flat" cmpd="sng" algn="ctr">
            <a:solidFill>
              <a:schemeClr val="lt1">
                <a:alpha val="100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  <a:softEdge rad="63500"/>
          </a:effectLst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동공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096000" y="5384130"/>
            <a:ext cx="1296402" cy="1153027"/>
          </a:xfrm>
          <a:prstGeom prst="rect">
            <a:avLst/>
          </a:prstGeom>
          <a:solidFill>
            <a:srgbClr val="6182D6">
              <a:alpha val="100000"/>
            </a:srgbClr>
          </a:solidFill>
          <a:ln w="19050" cap="flat" cmpd="sng" algn="ctr">
            <a:solidFill>
              <a:schemeClr val="lt1">
                <a:alpha val="100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  <a:softEdge rad="63500"/>
          </a:effectLst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수정체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748335" y="5384130"/>
            <a:ext cx="1296402" cy="1153027"/>
          </a:xfrm>
          <a:prstGeom prst="rect">
            <a:avLst/>
          </a:prstGeom>
          <a:solidFill>
            <a:srgbClr val="6182D6">
              <a:alpha val="100000"/>
            </a:srgbClr>
          </a:solidFill>
          <a:ln w="19050" cap="flat" cmpd="sng" algn="ctr">
            <a:solidFill>
              <a:schemeClr val="lt1">
                <a:alpha val="100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  <a:softEdge rad="63500"/>
          </a:effectLst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망막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10276752" y="5384130"/>
            <a:ext cx="1296402" cy="1153027"/>
          </a:xfrm>
          <a:prstGeom prst="rect">
            <a:avLst/>
          </a:prstGeom>
          <a:solidFill>
            <a:srgbClr val="6182D6">
              <a:alpha val="100000"/>
            </a:srgbClr>
          </a:solidFill>
          <a:ln w="19050" cap="flat" cmpd="sng" algn="ctr">
            <a:solidFill>
              <a:schemeClr val="lt1">
                <a:alpha val="100000"/>
              </a:schemeClr>
            </a:solidFill>
            <a:prstDash val="solid"/>
          </a:ln>
          <a:effectLst>
            <a:glow rad="63500">
              <a:schemeClr val="accent1">
                <a:satMod val="175000"/>
                <a:alpha val="50000"/>
              </a:schemeClr>
            </a:glow>
            <a:outerShdw blurRad="76200" dist="76200" dir="2700000" algn="ctr" rotWithShape="0">
              <a:srgbClr val="000000">
                <a:alpha val="50000"/>
              </a:srgbClr>
            </a:outerShdw>
            <a:softEdge rad="63500"/>
          </a:effectLst>
        </p:spPr>
        <p:txBody>
          <a:bodyPr anchor="ctr"/>
          <a:lstStyle/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2800" b="1" i="0" u="none" strike="noStrike" kern="1200" cap="none" spc="0" normalizeH="0" baseline="0">
                <a:solidFill>
                  <a:srgbClr val="FFFFFF"/>
                </a:solidFill>
                <a:latin typeface="Calibri"/>
                <a:ea typeface="맑은 고딕"/>
                <a:cs typeface="맑은 고딕"/>
              </a:rPr>
              <a:t>뇌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1" y="1430215"/>
            <a:ext cx="5879506" cy="37748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</p:sld>
</file>

<file path=ppt/theme/theme1.xml><?xml version="1.0" encoding="utf-8"?>
<a:theme xmlns:a="http://schemas.openxmlformats.org/drawingml/2006/main" name="줄기">
  <a:themeElements>
    <a:clrScheme name="줄기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줄기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줄기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Phetsarath OT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  <a:font script="Mymr" typeface="Myanmar Text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287</TotalTime>
  <Words>624</Words>
  <Application>Microsoft Office PowerPoint</Application>
  <PresentationFormat>와이드스크린</PresentationFormat>
  <Paragraphs>167</Paragraphs>
  <Slides>39</Slides>
  <Notes>6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39</vt:i4>
      </vt:variant>
    </vt:vector>
  </HeadingPairs>
  <TitlesOfParts>
    <vt:vector size="49" baseType="lpstr">
      <vt:lpstr>HY중고딕</vt:lpstr>
      <vt:lpstr>나눔고딕 ExtraBold</vt:lpstr>
      <vt:lpstr>나눔명조 ExtraBold</vt:lpstr>
      <vt:lpstr>나눔바른고딕</vt:lpstr>
      <vt:lpstr>맑은 고딕</vt:lpstr>
      <vt:lpstr>Arial</vt:lpstr>
      <vt:lpstr>Calibri</vt:lpstr>
      <vt:lpstr>Century Gothic</vt:lpstr>
      <vt:lpstr>Wingdings 3</vt:lpstr>
      <vt:lpstr>줄기</vt:lpstr>
      <vt:lpstr>PowerPoint 프레젠테이션</vt:lpstr>
      <vt:lpstr>발달장애</vt:lpstr>
      <vt:lpstr>PowerPoint 프레젠테이션</vt:lpstr>
      <vt:lpstr>PowerPoint 프레젠테이션</vt:lpstr>
      <vt:lpstr>PowerPoint 프레젠테이션</vt:lpstr>
      <vt:lpstr>PowerPoint 프레젠테이션</vt:lpstr>
      <vt:lpstr>감각 체계의 발달</vt:lpstr>
      <vt:lpstr>PowerPoint 프레젠테이션</vt:lpstr>
      <vt:lpstr>PowerPoint 프레젠테이션</vt:lpstr>
      <vt:lpstr>○ 간상체(rod)    ● 좁고 긴 모양으로 망막 주변부에 위치    ● 명암 탐지  ○ 추상체(cone)    ● 전구 모양으로 짧고 망막의 중심부에 집중    ● 색채의 지각과 물체의 세부적인 면 관찰  ○ 수정체(lens)    ● 카메라의 렌즈와 같은 기능    ● 물체의 상이 망막에 맺히도록 함</vt:lpstr>
      <vt:lpstr>안구(각막, 동공, 수정체, 망막)는 전뇌의 성장과 함께 발달  - 출생 전 거의 완성되지만 미성숙한 구조  안구의 직경  - 출생 시 - 약 17 mm / 3세 경 - 약 22.5 mm(성인보다 1.5 mm짧음)</vt:lpstr>
      <vt:lpstr>○ 각막    ● 생후 1년 동안 직경 2 mm 커짐    ● 성인은 출생 시 보다 12 mm 정도 더 커짐  ○ 망막    ● 출생 시 성인의 망막보다 두껍고 대부분 간상체로 구성    ● 점차적으로 두께가 얇아지고 간상체 사이에 추상체가 발생하면서 분화가 이루어짐(생후 8개월)  ○ 안구 움직임 및 동공 확장 조절 근육의 발달    ● 생후 5개월 - 속눈썹 조절 근육 세포의 성장    ● 생후 6개월 - 동공의 확장 및 기타 근육의 발달</vt:lpstr>
      <vt:lpstr>감각 능력 중 가장 늦게 성숙  영유아의 시각 제어 가능  - 목표 제시, 장애물 대처, 정지, 지속적인 움직임 - 지면의 특성에 따른 적절한 이동 동작 - 자세 유지 및 신체 중심 이동</vt:lpstr>
      <vt:lpstr>유아의 시력은 성인보다 낮으며 4~5세까지 지속적으로 발달  - 출생 시 시력 - 20/200(0.1) ~ 20/400(0.05) - 생후 1개월 - 가까이 있는 사람의 얼굴 표정 구분 - 생후 6개월 - 20/200(0.1) - 생후 12개월 - 20/50(0.4) - 4~5세 - 20/20(정상적 정적 시력 수준)</vt:lpstr>
      <vt:lpstr>○ 정적 시력 - 사람과 물체가 움직이지 않는 상태에서 물체의 형태를 인식하는 능력  ○ 동적 시력 - 사람이 움직이지 않는 상태에서 물체가 움직일 때 나타나는 시력    ● 움직이는 물체의 방향과 속도에 관한 정보 제공    ● 6~20세 사이에 발달(정적 시력 발달 후 형성)    ● 5~7세, 10~11세 전후에 중요한 변화    ● 25세 이후 시력 감소 시작</vt:lpstr>
      <vt:lpstr>운동 과제 수행과의 상관관계     ● 야투 성공률과 동적 시력  r = 0.76          (Beals et al., 1971)    ● 야투 성공률과 동적 시력의 가변성 관계         (Morris &amp; Kreighbaum, 1977)    ● 공 잡기 과제 수행과 동적 시력의 유의한 상관관계         (Sanderson &amp; Whiting, 1974; 1978)</vt:lpstr>
      <vt:lpstr>    ○ 40~50대 - 가장 뚜렷한 시력 저하    ○ 70대 - 최고 시력의 20%    ○ 80대 - 최고 시력의 10%  &lt; 원인 &gt;  -  노안/노시(presbyopia) - lens의 탄력 상실            - 특히 60대 후반 - lens가 두꺼워지고 투명도가 떨어져 빛의 투과성이 저하됨에 따라 가까운 물체에 초점을 맞추는 능력이 현저히 저하</vt:lpstr>
      <vt:lpstr> ○ 좌반구 혹은 우반구의 우세 현상  ○ 주안시 형성 시기     - 생애 초기(Whiting, 1971)     - 3세경 - 75%, 5세경 - 95%  ○ 주안시와 운동수행 간의 관계     - 단측 우세 : 우측 주안시 + 오른손, 좌측 주안시 + 왼손     - 교차 우세 : 우측 주안시 + 왼손, 좌측 주안시 + 오른손     - 운동 수행력 연구결과(Christina et al., 1981; Payne, 1998)         - 단측 우세 &gt; 교차 우세  </vt:lpstr>
      <vt:lpstr> ○ 칠판에 지름이 1.5 cm인 점을 그린다.  ○ 35 cm 크기의 정사각형 카드의 중앙에 지름이 0.8 cm인 구멍을 뚫는다.  ○ 칠판으로부터 2 m 떨어진 지점에 선다.  ○ 손을 뻗은 상테에서 카드를 들고 중앙에 뚫린 구멍을 통해 칠판의 점을 바라본다.  ○ 한 쪽 눈을 감는다.  ○ 칠판의 점이 보이는 쪽의 눈이 주안시가 된다.  </vt:lpstr>
      <vt:lpstr> ○ 움직이는 사물을 추적하기 위해서는 안구 운동 체계와 운동 체계의 적절한 기능화 필요  ○  안구 운동 체계 구성 - 추적 체계 : 투사체의 속도와 안구 움직임 속도의 조화를 통해 안정적인 망막상 형성 - saccadic 안구 움직임 체계 : 투사체 위치와 안구 고정 간의 차이 탐색(초속 24~33 m보다 빠른 투사체)  ○  안구 운동 체계 구성 - 생후 40~52주 이전 영아 : 안구를 자유롭게 움직일 수 없음 (머리 움직임이 반드시 선행) - 5~6세 : 수평면상에서의 움직이는 물체 추적 - 8~9세 : 포물선 궤도의 물체 추적</vt:lpstr>
      <vt:lpstr>시각발달</vt:lpstr>
      <vt:lpstr>촉각발달</vt:lpstr>
      <vt:lpstr>PowerPoint 프레젠테이션</vt:lpstr>
      <vt:lpstr>PowerPoint 프레젠테이션</vt:lpstr>
      <vt:lpstr> ○ 안뜰 기관(vestibular system) - 머리 움직임 감지    ● 속귀의 막미(membranous labyrinth)      타원주머니(utricle), 둥근주머니(saccule), 반고리관(semicircular canals)  ○ 기능  - 자세 유지, 머리 운동, 눈 운동 등의 제어  - 멀미 현상 유발  </vt:lpstr>
      <vt:lpstr>후각과 미각 발달</vt:lpstr>
      <vt:lpstr> ○ 신체감각 시스템(somatosensory system)     ● 신체 자체에 대한 정보     ● 감각수용기 - 자기감각수용기(proprioceptor)     ● 운동감각(kinesthesia)에 매우 중요한 역할  ○ 감각수용기의 성숙 → 정확한 운동 행동을 위한 운동감각 체계            형성  </vt:lpstr>
      <vt:lpstr>PowerPoint 프레젠테이션</vt:lpstr>
      <vt:lpstr> ○ 방추바깥근육세포 (extrafusal muscle fiber)  - 운동명령 전달  - 근육의 수축  ○ 방추속근육세포 (intrafusal muscle fiber)  - 운동명령 전달  - 근육의 수축  ○ 근방추의 밀도가 높은 곳  - 눈 주변, 손, 목 등</vt:lpstr>
      <vt:lpstr> ○ 근육과 건의 접합부에 위치  ○ 감각신경세포만 존재  ○ 근육의 수축이나 신전에 의한 장력의 변화에        민감  ○ 등척성 수축에 활성화  ○ 근육의 강성(stiffness) 조절  ○ 근육의 활성화 억제기능(운동 상해 예방을 위한 근육보호 역할)</vt:lpstr>
      <vt:lpstr> ○ 움직임 제어에 필요한 역학적 정보 제공 ○ 분포 위치, 유형, 기능에 따라 분류되는 다양한 기관들의 집합체   - 루피니소체(Ruffini’s corpuscle) : 관절의 각변위, 각속도, 관절 내부 압력, 온도변화 등 감지  - 골지(golgi)종말 : 한계 운동 범위에서 인대의 장력 감지  - 파치니소체(Pacinian’s corpuscle) : 관절의 각 가속도 감지, 압력 감지(특히 손, 손가락)  - 자유신경종말 : 관절의 통증 감지 *축구, 야구, 농구</vt:lpstr>
      <vt:lpstr> ○ 외부 환경으로부터의 정보 감지  ○ 유형  ● 역학수용기     - 파치니소체, 머켈 원판(Merkel’s discs), 마이스너소체(Meissner’s corpuscle), 루피니소체 등     - 역학적 정보 감지  ● 열수용기     - 온도의 변화 감지  ● 통각수용기     - 피부의 통증 감지  ○ 피부 수용기의 반사운동 관여는 상해를 예방하는 역할</vt:lpstr>
      <vt:lpstr> ○ 반사운동   ● 착지반사(placing reflex)     - 발바닥에 약한 자극을 주면 다리를 펴게 됨       ● 철회반사(withdrawal reflex)     - 발바닥에 날카롭고 집중적인 자극을 주면 다리를 굽히게 됨 </vt:lpstr>
      <vt:lpstr>운동기능발달</vt:lpstr>
      <vt:lpstr>대근육 운동발달</vt:lpstr>
      <vt:lpstr>소근육 운동발달</vt:lpstr>
      <vt:lpstr>통합감각</vt:lpstr>
      <vt:lpstr>사회성발달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user111</cp:lastModifiedBy>
  <cp:revision>56</cp:revision>
  <dcterms:created xsi:type="dcterms:W3CDTF">2023-06-27T09:59:55Z</dcterms:created>
  <dcterms:modified xsi:type="dcterms:W3CDTF">2023-07-19T00:04:14Z</dcterms:modified>
  <cp:version>1100.0100.01</cp:version>
</cp:coreProperties>
</file>