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26" r:id="rId3"/>
    <p:sldId id="324" r:id="rId4"/>
    <p:sldId id="316" r:id="rId5"/>
    <p:sldId id="328" r:id="rId6"/>
    <p:sldId id="329" r:id="rId7"/>
    <p:sldId id="340" r:id="rId8"/>
    <p:sldId id="322" r:id="rId9"/>
    <p:sldId id="330" r:id="rId10"/>
    <p:sldId id="331" r:id="rId11"/>
    <p:sldId id="332" r:id="rId12"/>
    <p:sldId id="333" r:id="rId13"/>
    <p:sldId id="323" r:id="rId14"/>
    <p:sldId id="318" r:id="rId15"/>
    <p:sldId id="341" r:id="rId16"/>
    <p:sldId id="336" r:id="rId17"/>
    <p:sldId id="337" r:id="rId18"/>
    <p:sldId id="334" r:id="rId19"/>
    <p:sldId id="335" r:id="rId20"/>
    <p:sldId id="342" r:id="rId21"/>
    <p:sldId id="343" r:id="rId22"/>
    <p:sldId id="344" r:id="rId23"/>
    <p:sldId id="345" r:id="rId24"/>
    <p:sldId id="347" r:id="rId25"/>
    <p:sldId id="348" r:id="rId26"/>
    <p:sldId id="349" r:id="rId27"/>
    <p:sldId id="350" r:id="rId28"/>
    <p:sldId id="361" r:id="rId29"/>
    <p:sldId id="357" r:id="rId30"/>
    <p:sldId id="358" r:id="rId31"/>
    <p:sldId id="360" r:id="rId32"/>
    <p:sldId id="362" r:id="rId33"/>
    <p:sldId id="261" r:id="rId34"/>
    <p:sldId id="306" r:id="rId3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테마 스타일 2 - 강조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72" autoAdjust="0"/>
    <p:restoredTop sz="99077" autoAdjust="0"/>
  </p:normalViewPr>
  <p:slideViewPr>
    <p:cSldViewPr snapToGrid="0">
      <p:cViewPr varScale="1">
        <p:scale>
          <a:sx n="114" d="100"/>
          <a:sy n="114" d="100"/>
        </p:scale>
        <p:origin x="702" y="10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6350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2018년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지적장애</c:v>
                </c:pt>
                <c:pt idx="1">
                  <c:v>자폐성장애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206917</c:v>
                </c:pt>
                <c:pt idx="1">
                  <c:v>26703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B1-4EA2-8A6F-0F7648F8AB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2019년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지적장애</c:v>
                </c:pt>
                <c:pt idx="1">
                  <c:v>자폐성장애</c:v>
                </c:pt>
              </c:strCache>
            </c:strRef>
          </c:cat>
          <c:val>
            <c:numRef>
              <c:f>Sheet1!$C$2:$C$3</c:f>
              <c:numCache>
                <c:formatCode>#,##0</c:formatCode>
                <c:ptCount val="2"/>
                <c:pt idx="0">
                  <c:v>212936</c:v>
                </c:pt>
                <c:pt idx="1">
                  <c:v>28678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B1-4EA2-8A6F-0F7648F8AB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2020년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지적장애</c:v>
                </c:pt>
                <c:pt idx="1">
                  <c:v>자폐성장애</c:v>
                </c:pt>
              </c:strCache>
            </c:strRef>
          </c:cat>
          <c:val>
            <c:numRef>
              <c:f>Sheet1!$D$2:$D$3</c:f>
              <c:numCache>
                <c:formatCode>#,##0</c:formatCode>
                <c:ptCount val="2"/>
                <c:pt idx="0">
                  <c:v>217108</c:v>
                </c:pt>
                <c:pt idx="1">
                  <c:v>30802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B1-4EA2-8A6F-0F7648F8ABC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2021년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지적장애</c:v>
                </c:pt>
                <c:pt idx="1">
                  <c:v>자폐성장애</c:v>
                </c:pt>
              </c:strCache>
            </c:strRef>
          </c:cat>
          <c:val>
            <c:numRef>
              <c:f>Sheet1!$E$2:$E$3</c:f>
              <c:numCache>
                <c:formatCode>#,##0</c:formatCode>
                <c:ptCount val="2"/>
                <c:pt idx="0">
                  <c:v>221557</c:v>
                </c:pt>
                <c:pt idx="1">
                  <c:v>33650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B1-4EA2-8A6F-0F7648F8AB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2353152"/>
        <c:axId val="163166400"/>
        <c:axId val="163428864"/>
      </c:bar3DChart>
      <c:catAx>
        <c:axId val="162353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3166400"/>
        <c:crosses val="autoZero"/>
        <c:auto val="1"/>
        <c:lblAlgn val="ctr"/>
        <c:lblOffset val="100"/>
        <c:noMultiLvlLbl val="0"/>
      </c:catAx>
      <c:valAx>
        <c:axId val="163166400"/>
        <c:scaling>
          <c:orientation val="minMax"/>
          <c:max val="230000"/>
          <c:min val="0"/>
        </c:scaling>
        <c:delete val="0"/>
        <c:axPos val="l"/>
        <c:majorGridlines/>
        <c:numFmt formatCode="#,##0" sourceLinked="1"/>
        <c:majorTickMark val="out"/>
        <c:minorTickMark val="in"/>
        <c:tickLblPos val="nextTo"/>
        <c:crossAx val="162353152"/>
        <c:crosses val="autoZero"/>
        <c:crossBetween val="between"/>
        <c:majorUnit val="30000"/>
        <c:minorUnit val="1000"/>
      </c:valAx>
      <c:serAx>
        <c:axId val="163428864"/>
        <c:scaling>
          <c:orientation val="minMax"/>
        </c:scaling>
        <c:delete val="0"/>
        <c:axPos val="b"/>
        <c:majorTickMark val="out"/>
        <c:minorTickMark val="none"/>
        <c:tickLblPos val="nextTo"/>
        <c:crossAx val="163166400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지적장애</c:v>
                </c:pt>
              </c:strCache>
            </c:strRef>
          </c:tx>
          <c:invertIfNegative val="0"/>
          <c:cat>
            <c:strRef>
              <c:f>Sheet1!$A$2:$A$18</c:f>
              <c:strCache>
                <c:ptCount val="17"/>
                <c:pt idx="0">
                  <c:v>서울</c:v>
                </c:pt>
                <c:pt idx="1">
                  <c:v>부산</c:v>
                </c:pt>
                <c:pt idx="2">
                  <c:v>대구</c:v>
                </c:pt>
                <c:pt idx="3">
                  <c:v>인천</c:v>
                </c:pt>
                <c:pt idx="4">
                  <c:v>광주</c:v>
                </c:pt>
                <c:pt idx="5">
                  <c:v>대전</c:v>
                </c:pt>
                <c:pt idx="6">
                  <c:v>울산</c:v>
                </c:pt>
                <c:pt idx="7">
                  <c:v>세종시</c:v>
                </c:pt>
                <c:pt idx="8">
                  <c:v>경기도</c:v>
                </c:pt>
                <c:pt idx="9">
                  <c:v>강원도</c:v>
                </c:pt>
                <c:pt idx="10">
                  <c:v>충청북도</c:v>
                </c:pt>
                <c:pt idx="11">
                  <c:v>충청남도</c:v>
                </c:pt>
                <c:pt idx="12">
                  <c:v>전라북도</c:v>
                </c:pt>
                <c:pt idx="13">
                  <c:v>전라남도</c:v>
                </c:pt>
                <c:pt idx="14">
                  <c:v>경상북도</c:v>
                </c:pt>
                <c:pt idx="15">
                  <c:v>경상남도</c:v>
                </c:pt>
                <c:pt idx="16">
                  <c:v>제주도</c:v>
                </c:pt>
              </c:strCache>
            </c:strRef>
          </c:cat>
          <c:val>
            <c:numRef>
              <c:f>Sheet1!$B$2:$B$18</c:f>
              <c:numCache>
                <c:formatCode>#,##0_);\(#,##0\)</c:formatCode>
                <c:ptCount val="17"/>
                <c:pt idx="0">
                  <c:v>27330</c:v>
                </c:pt>
                <c:pt idx="1">
                  <c:v>12384</c:v>
                </c:pt>
                <c:pt idx="2">
                  <c:v>10504</c:v>
                </c:pt>
                <c:pt idx="3">
                  <c:v>11065</c:v>
                </c:pt>
                <c:pt idx="4">
                  <c:v>7302</c:v>
                </c:pt>
                <c:pt idx="5">
                  <c:v>6845</c:v>
                </c:pt>
                <c:pt idx="6">
                  <c:v>4542</c:v>
                </c:pt>
                <c:pt idx="7">
                  <c:v>1148</c:v>
                </c:pt>
                <c:pt idx="8">
                  <c:v>47295</c:v>
                </c:pt>
                <c:pt idx="9">
                  <c:v>8550</c:v>
                </c:pt>
                <c:pt idx="10">
                  <c:v>10863</c:v>
                </c:pt>
                <c:pt idx="11">
                  <c:v>12488</c:v>
                </c:pt>
                <c:pt idx="12">
                  <c:v>12642</c:v>
                </c:pt>
                <c:pt idx="13">
                  <c:v>12350</c:v>
                </c:pt>
                <c:pt idx="14">
                  <c:v>16651</c:v>
                </c:pt>
                <c:pt idx="15">
                  <c:v>16090</c:v>
                </c:pt>
                <c:pt idx="16">
                  <c:v>3508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BF-469A-AC37-A369D36EFCD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자페성장애</c:v>
                </c:pt>
              </c:strCache>
            </c:strRef>
          </c:tx>
          <c:invertIfNegative val="0"/>
          <c:cat>
            <c:strRef>
              <c:f>Sheet1!$A$2:$A$18</c:f>
              <c:strCache>
                <c:ptCount val="17"/>
                <c:pt idx="0">
                  <c:v>서울</c:v>
                </c:pt>
                <c:pt idx="1">
                  <c:v>부산</c:v>
                </c:pt>
                <c:pt idx="2">
                  <c:v>대구</c:v>
                </c:pt>
                <c:pt idx="3">
                  <c:v>인천</c:v>
                </c:pt>
                <c:pt idx="4">
                  <c:v>광주</c:v>
                </c:pt>
                <c:pt idx="5">
                  <c:v>대전</c:v>
                </c:pt>
                <c:pt idx="6">
                  <c:v>울산</c:v>
                </c:pt>
                <c:pt idx="7">
                  <c:v>세종시</c:v>
                </c:pt>
                <c:pt idx="8">
                  <c:v>경기도</c:v>
                </c:pt>
                <c:pt idx="9">
                  <c:v>강원도</c:v>
                </c:pt>
                <c:pt idx="10">
                  <c:v>충청북도</c:v>
                </c:pt>
                <c:pt idx="11">
                  <c:v>충청남도</c:v>
                </c:pt>
                <c:pt idx="12">
                  <c:v>전라북도</c:v>
                </c:pt>
                <c:pt idx="13">
                  <c:v>전라남도</c:v>
                </c:pt>
                <c:pt idx="14">
                  <c:v>경상북도</c:v>
                </c:pt>
                <c:pt idx="15">
                  <c:v>경상남도</c:v>
                </c:pt>
                <c:pt idx="16">
                  <c:v>제주도</c:v>
                </c:pt>
              </c:strCache>
            </c:strRef>
          </c:cat>
          <c:val>
            <c:numRef>
              <c:f>Sheet1!$C$2:$C$18</c:f>
              <c:numCache>
                <c:formatCode>#,##0_);\(#,##0\)</c:formatCode>
                <c:ptCount val="17"/>
                <c:pt idx="0">
                  <c:v>6855</c:v>
                </c:pt>
                <c:pt idx="1">
                  <c:v>2254</c:v>
                </c:pt>
                <c:pt idx="2">
                  <c:v>1366</c:v>
                </c:pt>
                <c:pt idx="3">
                  <c:v>1806</c:v>
                </c:pt>
                <c:pt idx="4">
                  <c:v>980</c:v>
                </c:pt>
                <c:pt idx="5">
                  <c:v>1130</c:v>
                </c:pt>
                <c:pt idx="6">
                  <c:v>729</c:v>
                </c:pt>
                <c:pt idx="7">
                  <c:v>230</c:v>
                </c:pt>
                <c:pt idx="8">
                  <c:v>9155</c:v>
                </c:pt>
                <c:pt idx="9">
                  <c:v>847</c:v>
                </c:pt>
                <c:pt idx="10">
                  <c:v>856</c:v>
                </c:pt>
                <c:pt idx="11">
                  <c:v>1183</c:v>
                </c:pt>
                <c:pt idx="12">
                  <c:v>933</c:v>
                </c:pt>
                <c:pt idx="13">
                  <c:v>920</c:v>
                </c:pt>
                <c:pt idx="14">
                  <c:v>1423</c:v>
                </c:pt>
                <c:pt idx="15">
                  <c:v>2297</c:v>
                </c:pt>
                <c:pt idx="16">
                  <c:v>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BF-469A-AC37-A369D36EFC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2561536"/>
        <c:axId val="182858816"/>
        <c:axId val="0"/>
      </c:bar3DChart>
      <c:catAx>
        <c:axId val="16256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ko-KR" altLang="en-US"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82858816"/>
        <c:crosses val="autoZero"/>
        <c:auto val="1"/>
        <c:lblAlgn val="ctr"/>
        <c:lblOffset val="100"/>
        <c:tickLblSkip val="1"/>
        <c:noMultiLvlLbl val="0"/>
      </c:catAx>
      <c:valAx>
        <c:axId val="182858816"/>
        <c:scaling>
          <c:orientation val="minMax"/>
        </c:scaling>
        <c:delete val="0"/>
        <c:axPos val="l"/>
        <c:majorGridlines/>
        <c:numFmt formatCode="#,##0_);\(#,##0\)" sourceLinked="1"/>
        <c:majorTickMark val="out"/>
        <c:minorTickMark val="none"/>
        <c:tickLblPos val="nextTo"/>
        <c:crossAx val="1625615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25T00:39:01.992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25T00:39:01.992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25T00:39:01.992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25T00:39:01.992" idx="2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2A0DF9-471A-471B-A2A0-FCB0FBB94355}" type="doc">
      <dgm:prSet loTypeId="urn:microsoft.com/office/officeart/2005/8/layout/radial6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F31DF830-D10B-4E53-9C85-C483679CE018}">
      <dgm:prSet phldrT="[텍스트]"/>
      <dgm:spPr/>
      <dgm:t>
        <a:bodyPr/>
        <a:lstStyle/>
        <a:p>
          <a:pPr latinLnBrk="1"/>
          <a:r>
            <a:rPr lang="ko-KR" alt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효과적촉진</a:t>
          </a:r>
          <a:endParaRPr lang="en-US" altLang="ko-KR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9F8897B-3847-4ED1-8F6F-7BACA2031F47}" type="parTrans" cxnId="{BD73AE0D-9731-46DA-8927-DFBDD9165479}">
      <dgm:prSet/>
      <dgm:spPr/>
      <dgm:t>
        <a:bodyPr/>
        <a:lstStyle/>
        <a:p>
          <a:pPr latinLnBrk="1"/>
          <a:endParaRPr lang="ko-KR" alt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191C4F7-6462-44BE-AD13-BEF950D2F95F}" type="sibTrans" cxnId="{BD73AE0D-9731-46DA-8927-DFBDD9165479}">
      <dgm:prSet/>
      <dgm:spPr/>
      <dgm:t>
        <a:bodyPr/>
        <a:lstStyle/>
        <a:p>
          <a:pPr latinLnBrk="1"/>
          <a:endParaRPr lang="ko-KR" alt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D993AC3-179A-4E2C-8F05-C7C61A77EB57}">
      <dgm:prSet phldrT="[텍스트]"/>
      <dgm:spPr/>
      <dgm:t>
        <a:bodyPr/>
        <a:lstStyle/>
        <a:p>
          <a:pPr latinLnBrk="1"/>
          <a:r>
            <a:rPr lang="ko-KR" alt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약한 </a:t>
          </a:r>
          <a:endParaRPr lang="en-US" altLang="ko-KR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latinLnBrk="1"/>
          <a:r>
            <a:rPr lang="ko-KR" alt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촉진</a:t>
          </a:r>
        </a:p>
      </dgm:t>
    </dgm:pt>
    <dgm:pt modelId="{79253C21-5B4F-4A11-8C41-05BE207AF604}" type="parTrans" cxnId="{FEE3F62F-250F-4AC1-992B-E58145E8E579}">
      <dgm:prSet/>
      <dgm:spPr/>
      <dgm:t>
        <a:bodyPr/>
        <a:lstStyle/>
        <a:p>
          <a:pPr latinLnBrk="1"/>
          <a:endParaRPr lang="ko-KR" alt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D00708-FD3A-4CA0-B73D-B44C40DBDCAF}" type="sibTrans" cxnId="{FEE3F62F-250F-4AC1-992B-E58145E8E579}">
      <dgm:prSet/>
      <dgm:spPr/>
      <dgm:t>
        <a:bodyPr/>
        <a:lstStyle/>
        <a:p>
          <a:pPr latinLnBrk="1"/>
          <a:endParaRPr lang="ko-KR" alt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DB81C06-D041-4F14-950A-F13AA916CEAD}">
      <dgm:prSet phldrT="[텍스트]"/>
      <dgm:spPr/>
      <dgm:t>
        <a:bodyPr/>
        <a:lstStyle/>
        <a:p>
          <a:pPr latinLnBrk="1"/>
          <a:r>
            <a:rPr lang="ko-KR" alt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용암법</a:t>
          </a:r>
          <a:endParaRPr lang="en-US" altLang="ko-K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latinLnBrk="1"/>
          <a:r>
            <a:rPr lang="ko-KR" alt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사용</a:t>
          </a:r>
          <a:endParaRPr lang="en-US" altLang="ko-KR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7052221-1A7B-4E73-A62C-22635959EA7E}" type="parTrans" cxnId="{B048EC6B-FB9C-4524-94A2-F83F9F2FED44}">
      <dgm:prSet/>
      <dgm:spPr/>
      <dgm:t>
        <a:bodyPr/>
        <a:lstStyle/>
        <a:p>
          <a:pPr latinLnBrk="1"/>
          <a:endParaRPr lang="ko-KR" alt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9AC96D0-5D51-4A17-AD36-32E4E9FBD4C8}" type="sibTrans" cxnId="{B048EC6B-FB9C-4524-94A2-F83F9F2FED44}">
      <dgm:prSet/>
      <dgm:spPr/>
      <dgm:t>
        <a:bodyPr/>
        <a:lstStyle/>
        <a:p>
          <a:pPr latinLnBrk="1"/>
          <a:endParaRPr lang="ko-KR" alt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2824830-2EEE-4C36-8008-335F696A2599}">
      <dgm:prSet phldrT="[텍스트]" custT="1"/>
      <dgm:spPr/>
      <dgm:t>
        <a:bodyPr/>
        <a:lstStyle/>
        <a:p>
          <a:pPr latinLnBrk="1">
            <a:lnSpc>
              <a:spcPct val="100000"/>
            </a:lnSpc>
          </a:pPr>
          <a:r>
            <a:rPr lang="ko-KR" altLang="en-US" sz="18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변별자극집중</a:t>
          </a:r>
          <a:endParaRPr lang="en-US" altLang="ko-KR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51125D0-C1ED-48A9-BB78-76353D8970F7}" type="parTrans" cxnId="{886EE5C2-5F1D-4E97-8DB3-91E306ED1D4F}">
      <dgm:prSet/>
      <dgm:spPr/>
      <dgm:t>
        <a:bodyPr/>
        <a:lstStyle/>
        <a:p>
          <a:pPr latinLnBrk="1"/>
          <a:endParaRPr lang="ko-KR" alt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695F0E5-62BC-4055-8B11-7D9F09E5246B}" type="sibTrans" cxnId="{886EE5C2-5F1D-4E97-8DB3-91E306ED1D4F}">
      <dgm:prSet/>
      <dgm:spPr/>
      <dgm:t>
        <a:bodyPr/>
        <a:lstStyle/>
        <a:p>
          <a:pPr latinLnBrk="1"/>
          <a:endParaRPr lang="ko-KR" alt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C2AD6F4-7C07-4F7B-855B-0B2539A78DDB}">
      <dgm:prSet phldrT="[텍스트]" custT="1"/>
      <dgm:spPr/>
      <dgm:t>
        <a:bodyPr/>
        <a:lstStyle/>
        <a:p>
          <a:pPr latinLnBrk="1"/>
          <a:r>
            <a:rPr lang="ko-KR" altLang="en-US" sz="18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계획 되지 않은 촉진법 </a:t>
          </a:r>
          <a:r>
            <a:rPr lang="en-US" altLang="ko-KR" sz="18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X</a:t>
          </a:r>
          <a:endParaRPr lang="en-US" altLang="ko-KR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9938E00-4C80-421D-95EA-5EB54D3D5DF2}" type="parTrans" cxnId="{1F897805-DF1D-402F-B9AB-8F84C48FB880}">
      <dgm:prSet/>
      <dgm:spPr/>
      <dgm:t>
        <a:bodyPr/>
        <a:lstStyle/>
        <a:p>
          <a:pPr latinLnBrk="1"/>
          <a:endParaRPr lang="ko-KR" altLang="en-US"/>
        </a:p>
      </dgm:t>
    </dgm:pt>
    <dgm:pt modelId="{E0AFCB27-B3D1-4C13-A892-871523C65A88}" type="sibTrans" cxnId="{1F897805-DF1D-402F-B9AB-8F84C48FB880}">
      <dgm:prSet/>
      <dgm:spPr/>
      <dgm:t>
        <a:bodyPr/>
        <a:lstStyle/>
        <a:p>
          <a:pPr latinLnBrk="1"/>
          <a:endParaRPr lang="ko-KR" altLang="en-US"/>
        </a:p>
      </dgm:t>
    </dgm:pt>
    <dgm:pt modelId="{6578898B-2130-4E46-A8EC-81DA5D63788F}" type="pres">
      <dgm:prSet presAssocID="{1D2A0DF9-471A-471B-A2A0-FCB0FBB9435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03FFF71-9AB7-4EF9-B37B-90A3B0D43959}" type="pres">
      <dgm:prSet presAssocID="{F31DF830-D10B-4E53-9C85-C483679CE018}" presName="centerShape" presStyleLbl="node0" presStyleIdx="0" presStyleCnt="1"/>
      <dgm:spPr/>
    </dgm:pt>
    <dgm:pt modelId="{42A6C760-AC54-40B8-A686-8444B65CBFFA}" type="pres">
      <dgm:prSet presAssocID="{5D993AC3-179A-4E2C-8F05-C7C61A77EB57}" presName="node" presStyleLbl="node1" presStyleIdx="0" presStyleCnt="4">
        <dgm:presLayoutVars>
          <dgm:bulletEnabled val="1"/>
        </dgm:presLayoutVars>
      </dgm:prSet>
      <dgm:spPr/>
    </dgm:pt>
    <dgm:pt modelId="{732565DC-FCEC-40A0-A82B-52B3D8DC96C6}" type="pres">
      <dgm:prSet presAssocID="{5D993AC3-179A-4E2C-8F05-C7C61A77EB57}" presName="dummy" presStyleCnt="0"/>
      <dgm:spPr/>
    </dgm:pt>
    <dgm:pt modelId="{3F4AB588-6744-414D-9AD1-C5333A0E4E74}" type="pres">
      <dgm:prSet presAssocID="{6DD00708-FD3A-4CA0-B73D-B44C40DBDCAF}" presName="sibTrans" presStyleLbl="sibTrans2D1" presStyleIdx="0" presStyleCnt="4"/>
      <dgm:spPr/>
    </dgm:pt>
    <dgm:pt modelId="{D9AE8763-6639-4180-9295-91EDA0F88930}" type="pres">
      <dgm:prSet presAssocID="{1DB81C06-D041-4F14-950A-F13AA916CEAD}" presName="node" presStyleLbl="node1" presStyleIdx="1" presStyleCnt="4">
        <dgm:presLayoutVars>
          <dgm:bulletEnabled val="1"/>
        </dgm:presLayoutVars>
      </dgm:prSet>
      <dgm:spPr/>
    </dgm:pt>
    <dgm:pt modelId="{D6A16A2F-8B80-49DE-835D-DFAF36469F45}" type="pres">
      <dgm:prSet presAssocID="{1DB81C06-D041-4F14-950A-F13AA916CEAD}" presName="dummy" presStyleCnt="0"/>
      <dgm:spPr/>
    </dgm:pt>
    <dgm:pt modelId="{2A7056E9-A6DD-4737-94BC-41CB7562A065}" type="pres">
      <dgm:prSet presAssocID="{59AC96D0-5D51-4A17-AD36-32E4E9FBD4C8}" presName="sibTrans" presStyleLbl="sibTrans2D1" presStyleIdx="1" presStyleCnt="4"/>
      <dgm:spPr/>
    </dgm:pt>
    <dgm:pt modelId="{3FE4C36C-65B6-4B37-9FF8-DB7B2413CE5F}" type="pres">
      <dgm:prSet presAssocID="{22824830-2EEE-4C36-8008-335F696A2599}" presName="node" presStyleLbl="node1" presStyleIdx="2" presStyleCnt="4" custScaleX="100997">
        <dgm:presLayoutVars>
          <dgm:bulletEnabled val="1"/>
        </dgm:presLayoutVars>
      </dgm:prSet>
      <dgm:spPr/>
    </dgm:pt>
    <dgm:pt modelId="{5ECC5B2C-9537-44F6-BFAA-F305C9B31F51}" type="pres">
      <dgm:prSet presAssocID="{22824830-2EEE-4C36-8008-335F696A2599}" presName="dummy" presStyleCnt="0"/>
      <dgm:spPr/>
    </dgm:pt>
    <dgm:pt modelId="{E1973FF4-8629-43D8-AB25-C6B3EC997C7F}" type="pres">
      <dgm:prSet presAssocID="{3695F0E5-62BC-4055-8B11-7D9F09E5246B}" presName="sibTrans" presStyleLbl="sibTrans2D1" presStyleIdx="2" presStyleCnt="4"/>
      <dgm:spPr/>
    </dgm:pt>
    <dgm:pt modelId="{F3C45C46-E6D1-4479-99D6-9F3E2087C4D9}" type="pres">
      <dgm:prSet presAssocID="{AC2AD6F4-7C07-4F7B-855B-0B2539A78DDB}" presName="node" presStyleLbl="node1" presStyleIdx="3" presStyleCnt="4">
        <dgm:presLayoutVars>
          <dgm:bulletEnabled val="1"/>
        </dgm:presLayoutVars>
      </dgm:prSet>
      <dgm:spPr/>
    </dgm:pt>
    <dgm:pt modelId="{E0A788BE-4E15-4C7C-A85A-2447A38B3C09}" type="pres">
      <dgm:prSet presAssocID="{AC2AD6F4-7C07-4F7B-855B-0B2539A78DDB}" presName="dummy" presStyleCnt="0"/>
      <dgm:spPr/>
    </dgm:pt>
    <dgm:pt modelId="{F310B02D-ED06-4C37-9056-2D3F3E717B59}" type="pres">
      <dgm:prSet presAssocID="{E0AFCB27-B3D1-4C13-A892-871523C65A88}" presName="sibTrans" presStyleLbl="sibTrans2D1" presStyleIdx="3" presStyleCnt="4"/>
      <dgm:spPr/>
    </dgm:pt>
  </dgm:ptLst>
  <dgm:cxnLst>
    <dgm:cxn modelId="{1F897805-DF1D-402F-B9AB-8F84C48FB880}" srcId="{F31DF830-D10B-4E53-9C85-C483679CE018}" destId="{AC2AD6F4-7C07-4F7B-855B-0B2539A78DDB}" srcOrd="3" destOrd="0" parTransId="{29938E00-4C80-421D-95EA-5EB54D3D5DF2}" sibTransId="{E0AFCB27-B3D1-4C13-A892-871523C65A88}"/>
    <dgm:cxn modelId="{7C09F60C-F137-4396-A049-DF65910B2EA5}" type="presOf" srcId="{E0AFCB27-B3D1-4C13-A892-871523C65A88}" destId="{F310B02D-ED06-4C37-9056-2D3F3E717B59}" srcOrd="0" destOrd="0" presId="urn:microsoft.com/office/officeart/2005/8/layout/radial6"/>
    <dgm:cxn modelId="{BD73AE0D-9731-46DA-8927-DFBDD9165479}" srcId="{1D2A0DF9-471A-471B-A2A0-FCB0FBB94355}" destId="{F31DF830-D10B-4E53-9C85-C483679CE018}" srcOrd="0" destOrd="0" parTransId="{D9F8897B-3847-4ED1-8F6F-7BACA2031F47}" sibTransId="{C191C4F7-6462-44BE-AD13-BEF950D2F95F}"/>
    <dgm:cxn modelId="{551C7B11-5F5C-4905-9D91-C06C9E1E7F07}" type="presOf" srcId="{22824830-2EEE-4C36-8008-335F696A2599}" destId="{3FE4C36C-65B6-4B37-9FF8-DB7B2413CE5F}" srcOrd="0" destOrd="0" presId="urn:microsoft.com/office/officeart/2005/8/layout/radial6"/>
    <dgm:cxn modelId="{81B6911C-2667-43FC-9222-4F02B647161E}" type="presOf" srcId="{F31DF830-D10B-4E53-9C85-C483679CE018}" destId="{603FFF71-9AB7-4EF9-B37B-90A3B0D43959}" srcOrd="0" destOrd="0" presId="urn:microsoft.com/office/officeart/2005/8/layout/radial6"/>
    <dgm:cxn modelId="{FEE3F62F-250F-4AC1-992B-E58145E8E579}" srcId="{F31DF830-D10B-4E53-9C85-C483679CE018}" destId="{5D993AC3-179A-4E2C-8F05-C7C61A77EB57}" srcOrd="0" destOrd="0" parTransId="{79253C21-5B4F-4A11-8C41-05BE207AF604}" sibTransId="{6DD00708-FD3A-4CA0-B73D-B44C40DBDCAF}"/>
    <dgm:cxn modelId="{66B6723A-9716-4A5C-A92A-C7D202C5D71D}" type="presOf" srcId="{1D2A0DF9-471A-471B-A2A0-FCB0FBB94355}" destId="{6578898B-2130-4E46-A8EC-81DA5D63788F}" srcOrd="0" destOrd="0" presId="urn:microsoft.com/office/officeart/2005/8/layout/radial6"/>
    <dgm:cxn modelId="{B048EC6B-FB9C-4524-94A2-F83F9F2FED44}" srcId="{F31DF830-D10B-4E53-9C85-C483679CE018}" destId="{1DB81C06-D041-4F14-950A-F13AA916CEAD}" srcOrd="1" destOrd="0" parTransId="{D7052221-1A7B-4E73-A62C-22635959EA7E}" sibTransId="{59AC96D0-5D51-4A17-AD36-32E4E9FBD4C8}"/>
    <dgm:cxn modelId="{A825F84C-F351-4A6F-9A3F-05A0699E825E}" type="presOf" srcId="{AC2AD6F4-7C07-4F7B-855B-0B2539A78DDB}" destId="{F3C45C46-E6D1-4479-99D6-9F3E2087C4D9}" srcOrd="0" destOrd="0" presId="urn:microsoft.com/office/officeart/2005/8/layout/radial6"/>
    <dgm:cxn modelId="{8E627780-4745-46A3-926F-4935BE78CCA2}" type="presOf" srcId="{59AC96D0-5D51-4A17-AD36-32E4E9FBD4C8}" destId="{2A7056E9-A6DD-4737-94BC-41CB7562A065}" srcOrd="0" destOrd="0" presId="urn:microsoft.com/office/officeart/2005/8/layout/radial6"/>
    <dgm:cxn modelId="{5D19F581-965E-4A83-A49D-96B2E60E7CA8}" type="presOf" srcId="{3695F0E5-62BC-4055-8B11-7D9F09E5246B}" destId="{E1973FF4-8629-43D8-AB25-C6B3EC997C7F}" srcOrd="0" destOrd="0" presId="urn:microsoft.com/office/officeart/2005/8/layout/radial6"/>
    <dgm:cxn modelId="{02FA53B7-0FE6-47CA-B955-F206B3521298}" type="presOf" srcId="{6DD00708-FD3A-4CA0-B73D-B44C40DBDCAF}" destId="{3F4AB588-6744-414D-9AD1-C5333A0E4E74}" srcOrd="0" destOrd="0" presId="urn:microsoft.com/office/officeart/2005/8/layout/radial6"/>
    <dgm:cxn modelId="{886EE5C2-5F1D-4E97-8DB3-91E306ED1D4F}" srcId="{F31DF830-D10B-4E53-9C85-C483679CE018}" destId="{22824830-2EEE-4C36-8008-335F696A2599}" srcOrd="2" destOrd="0" parTransId="{251125D0-C1ED-48A9-BB78-76353D8970F7}" sibTransId="{3695F0E5-62BC-4055-8B11-7D9F09E5246B}"/>
    <dgm:cxn modelId="{3141B0C7-2D02-4AD8-A927-2F0981005183}" type="presOf" srcId="{1DB81C06-D041-4F14-950A-F13AA916CEAD}" destId="{D9AE8763-6639-4180-9295-91EDA0F88930}" srcOrd="0" destOrd="0" presId="urn:microsoft.com/office/officeart/2005/8/layout/radial6"/>
    <dgm:cxn modelId="{1994E5CA-F046-45F5-A202-8519A5BCE81C}" type="presOf" srcId="{5D993AC3-179A-4E2C-8F05-C7C61A77EB57}" destId="{42A6C760-AC54-40B8-A686-8444B65CBFFA}" srcOrd="0" destOrd="0" presId="urn:microsoft.com/office/officeart/2005/8/layout/radial6"/>
    <dgm:cxn modelId="{1687CC9E-EFDA-40FA-9BBA-044C480F2DAA}" type="presParOf" srcId="{6578898B-2130-4E46-A8EC-81DA5D63788F}" destId="{603FFF71-9AB7-4EF9-B37B-90A3B0D43959}" srcOrd="0" destOrd="0" presId="urn:microsoft.com/office/officeart/2005/8/layout/radial6"/>
    <dgm:cxn modelId="{25CE2624-227C-43C6-A804-BF084E2B3200}" type="presParOf" srcId="{6578898B-2130-4E46-A8EC-81DA5D63788F}" destId="{42A6C760-AC54-40B8-A686-8444B65CBFFA}" srcOrd="1" destOrd="0" presId="urn:microsoft.com/office/officeart/2005/8/layout/radial6"/>
    <dgm:cxn modelId="{78FB84C5-730E-4447-A6E8-DCB245280260}" type="presParOf" srcId="{6578898B-2130-4E46-A8EC-81DA5D63788F}" destId="{732565DC-FCEC-40A0-A82B-52B3D8DC96C6}" srcOrd="2" destOrd="0" presId="urn:microsoft.com/office/officeart/2005/8/layout/radial6"/>
    <dgm:cxn modelId="{9F1D2C32-97D9-43C5-800C-4525224B4EB2}" type="presParOf" srcId="{6578898B-2130-4E46-A8EC-81DA5D63788F}" destId="{3F4AB588-6744-414D-9AD1-C5333A0E4E74}" srcOrd="3" destOrd="0" presId="urn:microsoft.com/office/officeart/2005/8/layout/radial6"/>
    <dgm:cxn modelId="{04D0F7BF-EB29-4AD7-9829-E48E90C2D61B}" type="presParOf" srcId="{6578898B-2130-4E46-A8EC-81DA5D63788F}" destId="{D9AE8763-6639-4180-9295-91EDA0F88930}" srcOrd="4" destOrd="0" presId="urn:microsoft.com/office/officeart/2005/8/layout/radial6"/>
    <dgm:cxn modelId="{AF14DC95-0EED-4087-A8DB-06CBF06B91E7}" type="presParOf" srcId="{6578898B-2130-4E46-A8EC-81DA5D63788F}" destId="{D6A16A2F-8B80-49DE-835D-DFAF36469F45}" srcOrd="5" destOrd="0" presId="urn:microsoft.com/office/officeart/2005/8/layout/radial6"/>
    <dgm:cxn modelId="{A154B7F3-BFEA-4118-9ABC-93860BDA875C}" type="presParOf" srcId="{6578898B-2130-4E46-A8EC-81DA5D63788F}" destId="{2A7056E9-A6DD-4737-94BC-41CB7562A065}" srcOrd="6" destOrd="0" presId="urn:microsoft.com/office/officeart/2005/8/layout/radial6"/>
    <dgm:cxn modelId="{ED074B2A-903D-4E70-AD9F-6CCD7C21BB2C}" type="presParOf" srcId="{6578898B-2130-4E46-A8EC-81DA5D63788F}" destId="{3FE4C36C-65B6-4B37-9FF8-DB7B2413CE5F}" srcOrd="7" destOrd="0" presId="urn:microsoft.com/office/officeart/2005/8/layout/radial6"/>
    <dgm:cxn modelId="{B372A9BC-A92A-4562-A3CD-4016919B6067}" type="presParOf" srcId="{6578898B-2130-4E46-A8EC-81DA5D63788F}" destId="{5ECC5B2C-9537-44F6-BFAA-F305C9B31F51}" srcOrd="8" destOrd="0" presId="urn:microsoft.com/office/officeart/2005/8/layout/radial6"/>
    <dgm:cxn modelId="{760E572D-2474-42C1-8BF6-A05335E6AAF7}" type="presParOf" srcId="{6578898B-2130-4E46-A8EC-81DA5D63788F}" destId="{E1973FF4-8629-43D8-AB25-C6B3EC997C7F}" srcOrd="9" destOrd="0" presId="urn:microsoft.com/office/officeart/2005/8/layout/radial6"/>
    <dgm:cxn modelId="{4166C84F-AE50-4898-AAF2-5ED0E48B46C7}" type="presParOf" srcId="{6578898B-2130-4E46-A8EC-81DA5D63788F}" destId="{F3C45C46-E6D1-4479-99D6-9F3E2087C4D9}" srcOrd="10" destOrd="0" presId="urn:microsoft.com/office/officeart/2005/8/layout/radial6"/>
    <dgm:cxn modelId="{F662D517-7103-4C8E-B814-F793FBFB5E18}" type="presParOf" srcId="{6578898B-2130-4E46-A8EC-81DA5D63788F}" destId="{E0A788BE-4E15-4C7C-A85A-2447A38B3C09}" srcOrd="11" destOrd="0" presId="urn:microsoft.com/office/officeart/2005/8/layout/radial6"/>
    <dgm:cxn modelId="{9F32797C-3989-48DB-A888-E2C3A3F58023}" type="presParOf" srcId="{6578898B-2130-4E46-A8EC-81DA5D63788F}" destId="{F310B02D-ED06-4C37-9056-2D3F3E717B5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0B02D-ED06-4C37-9056-2D3F3E717B59}">
      <dsp:nvSpPr>
        <dsp:cNvPr id="0" name=""/>
        <dsp:cNvSpPr/>
      </dsp:nvSpPr>
      <dsp:spPr>
        <a:xfrm>
          <a:off x="2393683" y="624227"/>
          <a:ext cx="4170211" cy="4170211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973FF4-8629-43D8-AB25-C6B3EC997C7F}">
      <dsp:nvSpPr>
        <dsp:cNvPr id="0" name=""/>
        <dsp:cNvSpPr/>
      </dsp:nvSpPr>
      <dsp:spPr>
        <a:xfrm>
          <a:off x="2393683" y="624227"/>
          <a:ext cx="4170211" cy="4170211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7056E9-A6DD-4737-94BC-41CB7562A065}">
      <dsp:nvSpPr>
        <dsp:cNvPr id="0" name=""/>
        <dsp:cNvSpPr/>
      </dsp:nvSpPr>
      <dsp:spPr>
        <a:xfrm>
          <a:off x="2393683" y="624227"/>
          <a:ext cx="4170211" cy="4170211"/>
        </a:xfrm>
        <a:prstGeom prst="blockArc">
          <a:avLst>
            <a:gd name="adj1" fmla="val 0"/>
            <a:gd name="adj2" fmla="val 5400000"/>
            <a:gd name="adj3" fmla="val 464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4AB588-6744-414D-9AD1-C5333A0E4E74}">
      <dsp:nvSpPr>
        <dsp:cNvPr id="0" name=""/>
        <dsp:cNvSpPr/>
      </dsp:nvSpPr>
      <dsp:spPr>
        <a:xfrm>
          <a:off x="2393683" y="624227"/>
          <a:ext cx="4170211" cy="4170211"/>
        </a:xfrm>
        <a:prstGeom prst="blockArc">
          <a:avLst>
            <a:gd name="adj1" fmla="val 16200000"/>
            <a:gd name="adj2" fmla="val 0"/>
            <a:gd name="adj3" fmla="val 464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3FFF71-9AB7-4EF9-B37B-90A3B0D43959}">
      <dsp:nvSpPr>
        <dsp:cNvPr id="0" name=""/>
        <dsp:cNvSpPr/>
      </dsp:nvSpPr>
      <dsp:spPr>
        <a:xfrm>
          <a:off x="3518736" y="1749280"/>
          <a:ext cx="1920105" cy="19201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3100" b="0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효과적촉진</a:t>
          </a:r>
          <a:endParaRPr lang="en-US" altLang="ko-KR" sz="31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799929" y="2030473"/>
        <a:ext cx="1357719" cy="1357719"/>
      </dsp:txXfrm>
    </dsp:sp>
    <dsp:sp modelId="{42A6C760-AC54-40B8-A686-8444B65CBFFA}">
      <dsp:nvSpPr>
        <dsp:cNvPr id="0" name=""/>
        <dsp:cNvSpPr/>
      </dsp:nvSpPr>
      <dsp:spPr>
        <a:xfrm>
          <a:off x="3806751" y="577"/>
          <a:ext cx="1344074" cy="13440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약한 </a:t>
          </a:r>
          <a:endParaRPr lang="en-US" altLang="ko-KR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marL="0" lvl="0" indent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촉진</a:t>
          </a:r>
        </a:p>
      </dsp:txBody>
      <dsp:txXfrm>
        <a:off x="4003586" y="197412"/>
        <a:ext cx="950404" cy="950404"/>
      </dsp:txXfrm>
    </dsp:sp>
    <dsp:sp modelId="{D9AE8763-6639-4180-9295-91EDA0F88930}">
      <dsp:nvSpPr>
        <dsp:cNvPr id="0" name=""/>
        <dsp:cNvSpPr/>
      </dsp:nvSpPr>
      <dsp:spPr>
        <a:xfrm>
          <a:off x="5843471" y="2037296"/>
          <a:ext cx="1344074" cy="13440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b="0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용암법</a:t>
          </a:r>
          <a:endParaRPr lang="en-US" altLang="ko-KR" sz="18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marL="0" lvl="0" indent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b="0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사용</a:t>
          </a:r>
          <a:endParaRPr lang="en-US" altLang="ko-KR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6040306" y="2234131"/>
        <a:ext cx="950404" cy="950404"/>
      </dsp:txXfrm>
    </dsp:sp>
    <dsp:sp modelId="{3FE4C36C-65B6-4B37-9FF8-DB7B2413CE5F}">
      <dsp:nvSpPr>
        <dsp:cNvPr id="0" name=""/>
        <dsp:cNvSpPr/>
      </dsp:nvSpPr>
      <dsp:spPr>
        <a:xfrm>
          <a:off x="3800051" y="4074015"/>
          <a:ext cx="1357474" cy="13440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latinLnBrk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b="0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변별자극집중</a:t>
          </a:r>
          <a:endParaRPr lang="en-US" altLang="ko-KR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998848" y="4270850"/>
        <a:ext cx="959880" cy="950404"/>
      </dsp:txXfrm>
    </dsp:sp>
    <dsp:sp modelId="{F3C45C46-E6D1-4479-99D6-9F3E2087C4D9}">
      <dsp:nvSpPr>
        <dsp:cNvPr id="0" name=""/>
        <dsp:cNvSpPr/>
      </dsp:nvSpPr>
      <dsp:spPr>
        <a:xfrm>
          <a:off x="1770032" y="2037296"/>
          <a:ext cx="1344074" cy="13440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b="0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계획 되지 않은 촉진법 </a:t>
          </a:r>
          <a:r>
            <a:rPr lang="en-US" altLang="ko-KR" sz="1800" b="0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X</a:t>
          </a:r>
          <a:endParaRPr lang="en-US" altLang="ko-KR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1966867" y="2234131"/>
        <a:ext cx="950404" cy="950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F02C8-CA9A-4634-9236-99731E6DDB1F}" type="datetimeFigureOut">
              <a:rPr lang="ko-KR" altLang="en-US" smtClean="0"/>
              <a:pPr/>
              <a:t>2023-08-18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5A1D8-AEC4-438A-B387-61F9B8D79F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2456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5A1D8-AEC4-438A-B387-61F9B8D79F6F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4428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721D3A5-5387-4E66-8FCE-CCC14E867F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E207DB2-5BCE-4522-8790-3A8FDE9993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3D56970-C25E-4347-B788-41E7D709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6BD2-9BB4-44B8-9619-1AC2C6A21213}" type="datetime1">
              <a:rPr lang="ko-KR" altLang="en-US" smtClean="0"/>
              <a:pPr/>
              <a:t>2023-08-18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C73121A-2DE4-4F41-990D-ABFA44907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모두가 어울리는 세상을 향하여 </a:t>
            </a:r>
            <a:r>
              <a:rPr lang="en-US" altLang="ko-KR"/>
              <a:t>Hi - Five!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191D051-4A30-4210-87E6-28A1F6227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F13B-354C-484E-8B2B-67ADA2F18F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416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7A651E-F653-4FFB-87F1-897A57EDF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06557A1-2815-4822-9FE9-F12C3C010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9F11563-0B0E-41A7-B927-E9F0EBC0C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7766-B839-41BD-A554-060B056DF294}" type="datetime1">
              <a:rPr lang="ko-KR" altLang="en-US" smtClean="0"/>
              <a:pPr/>
              <a:t>2023-08-18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2448C98-96BE-42F3-9C54-E2235287D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모두가 어울리는 세상을 향하여 </a:t>
            </a:r>
            <a:r>
              <a:rPr lang="en-US" altLang="ko-KR"/>
              <a:t>Hi - Five!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DD8DE81-07E9-4104-AAAA-69C450937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F13B-354C-484E-8B2B-67ADA2F18F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580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ED091F3-5FD5-4B9D-AAD3-C2D589ADAC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E941E5A-311B-448F-A75C-2B57B9903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D877580-DEE5-4902-8B62-B0252550D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C297-C781-452F-AEB4-EE2939C8A2AF}" type="datetime1">
              <a:rPr lang="ko-KR" altLang="en-US" smtClean="0"/>
              <a:pPr/>
              <a:t>2023-08-18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E16B77C-D79D-4CF2-9632-C7B4EF45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모두가 어울리는 세상을 향하여 </a:t>
            </a:r>
            <a:r>
              <a:rPr lang="en-US" altLang="ko-KR"/>
              <a:t>Hi - Five!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9931D9C-A349-4FA6-BD2D-18321179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F13B-354C-484E-8B2B-67ADA2F18F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254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8DFAEA-5F8D-4FD9-AE2C-E02F54A63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402260A-CE4E-4422-A503-2E5FBC09E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BB2FEE2-549B-4E6C-AD20-D8D553AB8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1335-BC13-4D0C-9BE4-8A300B4E3B28}" type="datetime1">
              <a:rPr lang="ko-KR" altLang="en-US" smtClean="0"/>
              <a:pPr/>
              <a:t>2023-08-18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5F00CBC-D313-494A-B2B2-BC021D113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모두가 어울리는 세상을 향하여 </a:t>
            </a:r>
            <a:r>
              <a:rPr lang="en-US" altLang="ko-KR"/>
              <a:t>Hi - Five!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643871-0A71-4BFB-A6BC-651D9F48F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F13B-354C-484E-8B2B-67ADA2F18F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936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DF3EDD-38AC-4A60-8998-CA33D2299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A4C78F4-386D-4231-A759-495D1E24A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A92BBFA-9D41-4D8F-85F2-D4F4A07B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8E4C-4CB5-46CD-81AA-908424F0BE21}" type="datetime1">
              <a:rPr lang="ko-KR" altLang="en-US" smtClean="0"/>
              <a:pPr/>
              <a:t>2023-08-18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2C738D1-9BE9-48BD-92E9-57A67073F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모두가 어울리는 세상을 향하여 </a:t>
            </a:r>
            <a:r>
              <a:rPr lang="en-US" altLang="ko-KR"/>
              <a:t>Hi - Five!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9BE94E1-AC27-4543-B2F6-BFD1F613C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F13B-354C-484E-8B2B-67ADA2F18F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939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087579-4BC3-45C4-994E-B3DE3F586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FF3AD14-4651-4B45-B0AE-FEC38B28AD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99FD0F0-7B2C-4D1D-ACB4-B5C3BFE2B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94F8854-CC49-4FB4-A3A8-1F223D1B8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DC1A-E9FB-48A8-83CC-6371185FF1BB}" type="datetime1">
              <a:rPr lang="ko-KR" altLang="en-US" smtClean="0"/>
              <a:pPr/>
              <a:t>2023-08-18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E41D374-4A95-4BBC-B85A-77CE93162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모두가 어울리는 세상을 향하여 </a:t>
            </a:r>
            <a:r>
              <a:rPr lang="en-US" altLang="ko-KR"/>
              <a:t>Hi - Five!</a:t>
            </a:r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5E19C5F-5D8A-48DD-AD5B-58AED5A39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F13B-354C-484E-8B2B-67ADA2F18F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157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30D3C0F-22E6-4CB2-A004-F4743D6E7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27FAFAC-1617-4CC8-8C3A-4EC4855B3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6E3F20E-0A66-4999-B4CF-00E062C3C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210630A-DA66-4A33-8ED7-2CDC1652A0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DB98B6B-E799-47A8-BAC9-4D3D8C1871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3B84432-1DC8-4544-8ACF-A66143A4A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72D1-D42C-4A10-A064-F84B239B99B7}" type="datetime1">
              <a:rPr lang="ko-KR" altLang="en-US" smtClean="0"/>
              <a:pPr/>
              <a:t>2023-08-18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EB2971D-1349-4BE3-A088-75EB4C721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모두가 어울리는 세상을 향하여 </a:t>
            </a:r>
            <a:r>
              <a:rPr lang="en-US" altLang="ko-KR"/>
              <a:t>Hi - Five!</a:t>
            </a:r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E11347A-97F3-4082-A4EA-0883F1556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F13B-354C-484E-8B2B-67ADA2F18F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046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BF6AC9B-C2A1-4666-A330-2C2F1C79E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A3BBB62-DAE0-41C3-B962-FE9F594C1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1281-C80D-4CCC-8A61-4D4655F7F4DD}" type="datetime1">
              <a:rPr lang="ko-KR" altLang="en-US" smtClean="0"/>
              <a:pPr/>
              <a:t>2023-08-18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3B84A89-F616-45F6-97C8-E0B827C9A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모두가 어울리는 세상을 향하여 </a:t>
            </a:r>
            <a:r>
              <a:rPr lang="en-US" altLang="ko-KR"/>
              <a:t>Hi - Five!</a:t>
            </a:r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A7D793B-B0AC-4317-8721-7273C0372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F13B-354C-484E-8B2B-67ADA2F18F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5847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EAB9AB3-DF15-4295-937F-ACAE9914C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4852-228D-448A-9D61-2EA98D8AD682}" type="datetime1">
              <a:rPr lang="ko-KR" altLang="en-US" smtClean="0"/>
              <a:pPr/>
              <a:t>2023-08-18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256C36C-D9A2-4D1D-903A-DCF5A6EFA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모두가 어울리는 세상을 향하여 </a:t>
            </a:r>
            <a:r>
              <a:rPr lang="en-US" altLang="ko-KR"/>
              <a:t>Hi - Five!</a:t>
            </a: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C004A77-C58A-4DC6-9C3C-D157083A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F13B-354C-484E-8B2B-67ADA2F18F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820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6C98D6-5017-467A-AB4D-9B19BE9B7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834B26B-DED7-4A82-AF50-EA3E05881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169F5EF-6931-4547-9587-56D9128E33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C9ABC18-F066-475E-A67B-56FD2202F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7B25-FE49-47E6-9D9E-654C72BD4810}" type="datetime1">
              <a:rPr lang="ko-KR" altLang="en-US" smtClean="0"/>
              <a:pPr/>
              <a:t>2023-08-18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EF25DF3-E53E-422E-A8AA-BC3DD3634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모두가 어울리는 세상을 향하여 </a:t>
            </a:r>
            <a:r>
              <a:rPr lang="en-US" altLang="ko-KR"/>
              <a:t>Hi - Five!</a:t>
            </a:r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5D5D555-BDDD-4493-8BEC-D27E318AB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F13B-354C-484E-8B2B-67ADA2F18F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658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D5580C-C7F9-4526-9C73-786674C09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38385B7-5067-4D43-AA44-D85FBA9164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642093D-9E51-4C98-A1EC-AEEB6CA058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AFBC31B-A2DA-437F-BB26-DDFB2E317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2180-09CE-4E48-B495-8D9B1CB0E615}" type="datetime1">
              <a:rPr lang="ko-KR" altLang="en-US" smtClean="0"/>
              <a:pPr/>
              <a:t>2023-08-18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62A248-4446-4C5C-B8B7-96FDE89F7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모두가 어울리는 세상을 향하여 </a:t>
            </a:r>
            <a:r>
              <a:rPr lang="en-US" altLang="ko-KR"/>
              <a:t>Hi - Five!</a:t>
            </a:r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1539B75-AA28-411C-808E-FF7AEDC28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F13B-354C-484E-8B2B-67ADA2F18F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5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9BEE097-1069-4B9C-91A8-62C412E6C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774255F-4126-4E9B-AB7B-5E312E250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275F854-2A38-4EB5-BFD1-AC7F1DE205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CDA3D-5135-434B-ADB6-D12130A9E8B9}" type="datetime1">
              <a:rPr lang="ko-KR" altLang="en-US" smtClean="0"/>
              <a:pPr/>
              <a:t>2023-08-18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4DF45B0-123F-40E8-8F56-E21847E6B0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ko-KR" altLang="en-US"/>
              <a:t>모두가 어울리는 세상을 향하여 </a:t>
            </a:r>
            <a:r>
              <a:rPr lang="en-US" altLang="ko-KR"/>
              <a:t>Hi - Five!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AD558CB-6678-4100-B11F-D9CC6070DB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5F13B-354C-484E-8B2B-67ADA2F18F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98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>
            <a:extLst>
              <a:ext uri="{FF2B5EF4-FFF2-40B4-BE49-F238E27FC236}">
                <a16:creationId xmlns:a16="http://schemas.microsoft.com/office/drawing/2014/main" id="{90A90D20-11BA-49C7-BAF0-B303194ECC57}"/>
              </a:ext>
            </a:extLst>
          </p:cNvPr>
          <p:cNvGrpSpPr/>
          <p:nvPr/>
        </p:nvGrpSpPr>
        <p:grpSpPr>
          <a:xfrm>
            <a:off x="0" y="0"/>
            <a:ext cx="4026147" cy="6502615"/>
            <a:chOff x="0" y="0"/>
            <a:chExt cx="4026147" cy="6502615"/>
          </a:xfrm>
        </p:grpSpPr>
        <p:cxnSp>
          <p:nvCxnSpPr>
            <p:cNvPr id="9" name="직선 연결선 8">
              <a:extLst>
                <a:ext uri="{FF2B5EF4-FFF2-40B4-BE49-F238E27FC236}">
                  <a16:creationId xmlns:a16="http://schemas.microsoft.com/office/drawing/2014/main" id="{EDA9F131-C806-4B87-8F21-8217CEB0F73F}"/>
                </a:ext>
              </a:extLst>
            </p:cNvPr>
            <p:cNvCxnSpPr>
              <a:cxnSpLocks/>
            </p:cNvCxnSpPr>
            <p:nvPr/>
          </p:nvCxnSpPr>
          <p:spPr>
            <a:xfrm>
              <a:off x="506626" y="0"/>
              <a:ext cx="0" cy="6502615"/>
            </a:xfrm>
            <a:prstGeom prst="line">
              <a:avLst/>
            </a:prstGeom>
            <a:ln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직선 연결선 11">
              <a:extLst>
                <a:ext uri="{FF2B5EF4-FFF2-40B4-BE49-F238E27FC236}">
                  <a16:creationId xmlns:a16="http://schemas.microsoft.com/office/drawing/2014/main" id="{3428251C-818C-4F6E-81A8-C73DA45F00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85937"/>
              <a:ext cx="402614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타원 13">
              <a:extLst>
                <a:ext uri="{FF2B5EF4-FFF2-40B4-BE49-F238E27FC236}">
                  <a16:creationId xmlns:a16="http://schemas.microsoft.com/office/drawing/2014/main" id="{D5A51539-F9B4-42AB-97A1-553750C9A021}"/>
                </a:ext>
              </a:extLst>
            </p:cNvPr>
            <p:cNvSpPr/>
            <p:nvPr/>
          </p:nvSpPr>
          <p:spPr>
            <a:xfrm>
              <a:off x="454239" y="3950918"/>
              <a:ext cx="144000" cy="144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  <p:sp>
          <p:nvSpPr>
            <p:cNvPr id="16" name="타원 15">
              <a:extLst>
                <a:ext uri="{FF2B5EF4-FFF2-40B4-BE49-F238E27FC236}">
                  <a16:creationId xmlns:a16="http://schemas.microsoft.com/office/drawing/2014/main" id="{46C77127-6385-436A-A633-C405DA073EF0}"/>
                </a:ext>
              </a:extLst>
            </p:cNvPr>
            <p:cNvSpPr/>
            <p:nvPr/>
          </p:nvSpPr>
          <p:spPr>
            <a:xfrm>
              <a:off x="436239" y="392791"/>
              <a:ext cx="180000" cy="1800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  <p:sp>
          <p:nvSpPr>
            <p:cNvPr id="17" name="이등변 삼각형 16">
              <a:extLst>
                <a:ext uri="{FF2B5EF4-FFF2-40B4-BE49-F238E27FC236}">
                  <a16:creationId xmlns:a16="http://schemas.microsoft.com/office/drawing/2014/main" id="{B04C8EF4-B16C-4181-A886-C661F108D6CC}"/>
                </a:ext>
              </a:extLst>
            </p:cNvPr>
            <p:cNvSpPr/>
            <p:nvPr/>
          </p:nvSpPr>
          <p:spPr>
            <a:xfrm rot="5400000">
              <a:off x="366653" y="5645086"/>
              <a:ext cx="367338" cy="316671"/>
            </a:xfrm>
            <a:prstGeom prst="triangl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baseline="-2500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3340303" y="4095255"/>
            <a:ext cx="57994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4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 </a:t>
            </a:r>
            <a:r>
              <a:rPr lang="ko-KR" altLang="en-US" sz="32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3600" b="1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김 동 수</a:t>
            </a:r>
            <a:endParaRPr lang="en-US" altLang="ko-KR" sz="3600" b="1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(</a:t>
            </a:r>
            <a:r>
              <a:rPr lang="ko-KR" altLang="en-US" sz="2000" b="1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발달장애인 운동 코디네이터</a:t>
            </a:r>
            <a:r>
              <a:rPr lang="en-US" altLang="ko-KR" sz="2000" b="1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7549" y="1760380"/>
            <a:ext cx="10387825" cy="129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6000" b="1" dirty="0"/>
              <a:t>발달장애인 신체활동</a:t>
            </a:r>
            <a:endParaRPr lang="en-US" altLang="ko-KR" sz="6000" b="1" dirty="0"/>
          </a:p>
        </p:txBody>
      </p:sp>
    </p:spTree>
    <p:extLst>
      <p:ext uri="{BB962C8B-B14F-4D97-AF65-F5344CB8AC3E}">
        <p14:creationId xmlns:p14="http://schemas.microsoft.com/office/powerpoint/2010/main" val="3213222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4357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err="1">
                <a:latin typeface="HY얕은샘물M" pitchFamily="18" charset="-127"/>
                <a:ea typeface="HY얕은샘물M" pitchFamily="18" charset="-127"/>
              </a:rPr>
              <a:t>지적장애</a:t>
            </a:r>
            <a:r>
              <a:rPr lang="ko-KR" altLang="en-US" sz="4800" b="1" dirty="0">
                <a:latin typeface="HY얕은샘물M" pitchFamily="18" charset="-127"/>
                <a:ea typeface="HY얕은샘물M" pitchFamily="18" charset="-127"/>
              </a:rPr>
              <a:t> 분류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8757" y="1517515"/>
            <a:ext cx="8042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&lt; </a:t>
            </a:r>
            <a:r>
              <a:rPr lang="ko-KR" altLang="en-US" sz="2800" b="1" dirty="0"/>
              <a:t>중등도 </a:t>
            </a:r>
            <a:r>
              <a:rPr lang="ko-KR" altLang="en-US" sz="2800" b="1" dirty="0" err="1"/>
              <a:t>지적장애</a:t>
            </a:r>
            <a:r>
              <a:rPr lang="ko-KR" altLang="en-US" sz="2800" b="1" dirty="0"/>
              <a:t> </a:t>
            </a:r>
            <a:r>
              <a:rPr lang="en-US" altLang="ko-KR" sz="2800" b="1" dirty="0"/>
              <a:t>&gt;</a:t>
            </a:r>
            <a:endParaRPr lang="en-US" altLang="ko-KR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29573" y="2408000"/>
            <a:ext cx="109576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지능지수 </a:t>
            </a:r>
            <a:r>
              <a:rPr lang="en-US" altLang="ko-KR" dirty="0"/>
              <a:t>30 ~ 50 </a:t>
            </a:r>
            <a:r>
              <a:rPr lang="ko-KR" altLang="en-US" dirty="0"/>
              <a:t>사이이다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전체 </a:t>
            </a:r>
            <a:r>
              <a:rPr lang="ko-KR" altLang="en-US" dirty="0" err="1"/>
              <a:t>지적장애인</a:t>
            </a:r>
            <a:r>
              <a:rPr lang="ko-KR" altLang="en-US" dirty="0"/>
              <a:t> 인구의 약 </a:t>
            </a:r>
            <a:r>
              <a:rPr lang="en-US" altLang="ko-KR" dirty="0"/>
              <a:t>10% </a:t>
            </a:r>
            <a:r>
              <a:rPr lang="ko-KR" altLang="en-US" dirty="0"/>
              <a:t>해당한다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아동기에는 또래에 비해 전반적 영역에서 현저한 차이를 보인다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읽기</a:t>
            </a:r>
            <a:r>
              <a:rPr lang="en-US" altLang="ko-KR" dirty="0"/>
              <a:t>, </a:t>
            </a:r>
            <a:r>
              <a:rPr lang="ko-KR" altLang="en-US" dirty="0"/>
              <a:t>단순 계산</a:t>
            </a:r>
            <a:r>
              <a:rPr lang="en-US" altLang="ko-KR" dirty="0"/>
              <a:t>, </a:t>
            </a:r>
            <a:r>
              <a:rPr lang="ko-KR" altLang="en-US" dirty="0"/>
              <a:t>돈 다루기 정도는  학습할 수 있다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언어 발달이 느리며 사용하는 언어가 상대적으로 단순하다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의사결정에 있어 도움이 필요하지만 감독 및 도움이 있으면 단순한 활동의 직업이 가능하다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482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4357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err="1">
                <a:latin typeface="HY얕은샘물M" pitchFamily="18" charset="-127"/>
                <a:ea typeface="HY얕은샘물M" pitchFamily="18" charset="-127"/>
              </a:rPr>
              <a:t>지적장애</a:t>
            </a:r>
            <a:r>
              <a:rPr lang="ko-KR" altLang="en-US" sz="4800" b="1" dirty="0">
                <a:latin typeface="HY얕은샘물M" pitchFamily="18" charset="-127"/>
                <a:ea typeface="HY얕은샘물M" pitchFamily="18" charset="-127"/>
              </a:rPr>
              <a:t> 분류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8757" y="1517515"/>
            <a:ext cx="8042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&lt; </a:t>
            </a:r>
            <a:r>
              <a:rPr lang="ko-KR" altLang="en-US" sz="2800" b="1" dirty="0"/>
              <a:t>고도 </a:t>
            </a:r>
            <a:r>
              <a:rPr lang="ko-KR" altLang="en-US" sz="2800" b="1" dirty="0" err="1"/>
              <a:t>지적장애</a:t>
            </a:r>
            <a:r>
              <a:rPr lang="ko-KR" altLang="en-US" sz="2800" b="1" dirty="0"/>
              <a:t> </a:t>
            </a:r>
            <a:r>
              <a:rPr lang="en-US" altLang="ko-KR" sz="2800" b="1" dirty="0"/>
              <a:t>&gt;</a:t>
            </a:r>
            <a:endParaRPr lang="en-US" altLang="ko-KR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29573" y="2493725"/>
            <a:ext cx="109576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지능지수 </a:t>
            </a:r>
            <a:r>
              <a:rPr lang="en-US" altLang="ko-KR" dirty="0"/>
              <a:t>20 ~ 30 </a:t>
            </a:r>
            <a:r>
              <a:rPr lang="ko-KR" altLang="en-US" dirty="0"/>
              <a:t>사이이다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전체 </a:t>
            </a:r>
            <a:r>
              <a:rPr lang="ko-KR" altLang="en-US" dirty="0" err="1"/>
              <a:t>지적장애인</a:t>
            </a:r>
            <a:r>
              <a:rPr lang="ko-KR" altLang="en-US" dirty="0"/>
              <a:t> 인구의 약 </a:t>
            </a:r>
            <a:r>
              <a:rPr lang="en-US" altLang="ko-KR" dirty="0"/>
              <a:t>5%</a:t>
            </a:r>
            <a:r>
              <a:rPr lang="ko-KR" altLang="en-US" dirty="0"/>
              <a:t>가</a:t>
            </a:r>
            <a:r>
              <a:rPr lang="en-US" altLang="ko-KR" dirty="0"/>
              <a:t> </a:t>
            </a:r>
            <a:r>
              <a:rPr lang="ko-KR" altLang="en-US" dirty="0"/>
              <a:t>해당한다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단순한 명령이나 지시는 따를 수 있지만 의사소통 기술은 지체된 수준이다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모든 활동에 있어 감독이나 도움이 필요하다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9211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4357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err="1">
                <a:latin typeface="HY얕은샘물M" pitchFamily="18" charset="-127"/>
                <a:ea typeface="HY얕은샘물M" pitchFamily="18" charset="-127"/>
              </a:rPr>
              <a:t>지적장애</a:t>
            </a:r>
            <a:r>
              <a:rPr lang="ko-KR" altLang="en-US" sz="4800" b="1" dirty="0">
                <a:latin typeface="HY얕은샘물M" pitchFamily="18" charset="-127"/>
                <a:ea typeface="HY얕은샘물M" pitchFamily="18" charset="-127"/>
              </a:rPr>
              <a:t> 분류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8757" y="1517515"/>
            <a:ext cx="8042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&lt; </a:t>
            </a:r>
            <a:r>
              <a:rPr lang="ko-KR" altLang="en-US" sz="2800" b="1" dirty="0"/>
              <a:t>최고도 </a:t>
            </a:r>
            <a:r>
              <a:rPr lang="ko-KR" altLang="en-US" sz="2800" b="1" dirty="0" err="1"/>
              <a:t>지적장애</a:t>
            </a:r>
            <a:r>
              <a:rPr lang="ko-KR" altLang="en-US" sz="2800" b="1" dirty="0"/>
              <a:t> </a:t>
            </a:r>
            <a:r>
              <a:rPr lang="en-US" altLang="ko-KR" sz="2800" b="1" dirty="0"/>
              <a:t>&gt;</a:t>
            </a:r>
            <a:endParaRPr lang="en-US" altLang="ko-KR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29573" y="2493725"/>
            <a:ext cx="109576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지능지수 </a:t>
            </a:r>
            <a:r>
              <a:rPr lang="en-US" altLang="ko-KR" dirty="0"/>
              <a:t>20 </a:t>
            </a:r>
            <a:r>
              <a:rPr lang="ko-KR" altLang="en-US" dirty="0"/>
              <a:t>이하이다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전체 </a:t>
            </a:r>
            <a:r>
              <a:rPr lang="ko-KR" altLang="en-US" dirty="0" err="1"/>
              <a:t>지적장애인</a:t>
            </a:r>
            <a:r>
              <a:rPr lang="ko-KR" altLang="en-US" dirty="0"/>
              <a:t> 인구의 약 </a:t>
            </a:r>
            <a:r>
              <a:rPr lang="en-US" altLang="ko-KR" dirty="0"/>
              <a:t>1 ~2%</a:t>
            </a:r>
            <a:r>
              <a:rPr lang="ko-KR" altLang="en-US" dirty="0"/>
              <a:t>가</a:t>
            </a:r>
            <a:r>
              <a:rPr lang="en-US" altLang="ko-KR" dirty="0"/>
              <a:t> </a:t>
            </a:r>
            <a:r>
              <a:rPr lang="ko-KR" altLang="en-US" dirty="0"/>
              <a:t>해당한다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말하기가 제한되어 있고 사회적 상호작용은 </a:t>
            </a:r>
            <a:r>
              <a:rPr lang="ko-KR" altLang="en-US" dirty="0" err="1"/>
              <a:t>미발달된</a:t>
            </a:r>
            <a:r>
              <a:rPr lang="ko-KR" altLang="en-US" dirty="0"/>
              <a:t> 수준에 머물러 있다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일상적인 활동을 포함하여 전적으로 타인의 도움에 의지한다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4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4357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err="1">
                <a:latin typeface="HY얕은샘물M" pitchFamily="18" charset="-127"/>
                <a:ea typeface="HY얕은샘물M" pitchFamily="18" charset="-127"/>
              </a:rPr>
              <a:t>지적장애</a:t>
            </a:r>
            <a:endParaRPr lang="ko-KR" altLang="en-US" sz="4800" b="1" dirty="0">
              <a:latin typeface="HY얕은샘물M" pitchFamily="18" charset="-127"/>
              <a:ea typeface="HY얕은샘물M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758" y="1517515"/>
            <a:ext cx="6167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err="1"/>
              <a:t>지적장애의</a:t>
            </a:r>
            <a:r>
              <a:rPr lang="ko-KR" altLang="en-US" sz="2800" b="1" dirty="0"/>
              <a:t> 원인</a:t>
            </a:r>
            <a:endParaRPr lang="en-US" altLang="ko-KR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29573" y="2198450"/>
            <a:ext cx="109576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유전적 원인</a:t>
            </a:r>
            <a:r>
              <a:rPr lang="en-US" altLang="ko-KR" dirty="0"/>
              <a:t>(</a:t>
            </a:r>
            <a:r>
              <a:rPr lang="ko-KR" altLang="en-US" dirty="0"/>
              <a:t>약 </a:t>
            </a:r>
            <a:r>
              <a:rPr lang="en-US" altLang="ko-KR" dirty="0"/>
              <a:t>5%) : </a:t>
            </a:r>
            <a:r>
              <a:rPr lang="ko-KR" altLang="en-US" dirty="0"/>
              <a:t>염색체 이상 등</a:t>
            </a: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초기 </a:t>
            </a:r>
            <a:r>
              <a:rPr lang="ko-KR" altLang="en-US" dirty="0" err="1"/>
              <a:t>임신기</a:t>
            </a:r>
            <a:r>
              <a:rPr lang="ko-KR" altLang="en-US" dirty="0"/>
              <a:t> 요인</a:t>
            </a:r>
            <a:r>
              <a:rPr lang="en-US" altLang="ko-KR" dirty="0"/>
              <a:t>(</a:t>
            </a:r>
            <a:r>
              <a:rPr lang="ko-KR" altLang="en-US" dirty="0"/>
              <a:t>약 </a:t>
            </a:r>
            <a:r>
              <a:rPr lang="en-US" altLang="ko-KR" dirty="0"/>
              <a:t>30%) : </a:t>
            </a:r>
            <a:r>
              <a:rPr lang="ko-KR" altLang="en-US" dirty="0"/>
              <a:t>산모의 물질 사용</a:t>
            </a:r>
            <a:r>
              <a:rPr lang="en-US" altLang="ko-KR" dirty="0"/>
              <a:t>, </a:t>
            </a:r>
            <a:r>
              <a:rPr lang="ko-KR" altLang="en-US" dirty="0"/>
              <a:t>감염</a:t>
            </a: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후기 </a:t>
            </a:r>
            <a:r>
              <a:rPr lang="ko-KR" altLang="en-US" dirty="0" err="1"/>
              <a:t>임신기</a:t>
            </a:r>
            <a:r>
              <a:rPr lang="ko-KR" altLang="en-US" dirty="0"/>
              <a:t> 및 태아기 요인</a:t>
            </a:r>
            <a:r>
              <a:rPr lang="en-US" altLang="ko-KR" dirty="0"/>
              <a:t>(</a:t>
            </a:r>
            <a:r>
              <a:rPr lang="ko-KR" altLang="en-US" dirty="0"/>
              <a:t>약 </a:t>
            </a:r>
            <a:r>
              <a:rPr lang="en-US" altLang="ko-KR" dirty="0"/>
              <a:t>10%) : </a:t>
            </a:r>
            <a:r>
              <a:rPr lang="ko-KR" altLang="en-US" dirty="0"/>
              <a:t>조산</a:t>
            </a:r>
            <a:r>
              <a:rPr lang="en-US" altLang="ko-KR" dirty="0"/>
              <a:t>, </a:t>
            </a:r>
            <a:r>
              <a:rPr lang="ko-KR" altLang="en-US" dirty="0"/>
              <a:t>저산소증</a:t>
            </a:r>
            <a:r>
              <a:rPr lang="en-US" altLang="ko-KR" dirty="0"/>
              <a:t>, </a:t>
            </a:r>
            <a:r>
              <a:rPr lang="ko-KR" altLang="en-US" dirty="0"/>
              <a:t>출산 외상</a:t>
            </a:r>
            <a:r>
              <a:rPr lang="en-US" altLang="ko-KR" dirty="0"/>
              <a:t>, </a:t>
            </a:r>
            <a:r>
              <a:rPr lang="ko-KR" altLang="en-US" dirty="0"/>
              <a:t>태아기 영양실조</a:t>
            </a: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후천적인 아동기 신체상태</a:t>
            </a:r>
            <a:r>
              <a:rPr lang="en-US" altLang="ko-KR" dirty="0"/>
              <a:t>(</a:t>
            </a:r>
            <a:r>
              <a:rPr lang="ko-KR" altLang="en-US" dirty="0"/>
              <a:t>약 </a:t>
            </a:r>
            <a:r>
              <a:rPr lang="en-US" altLang="ko-KR" dirty="0"/>
              <a:t>5%) : </a:t>
            </a:r>
            <a:r>
              <a:rPr lang="ko-KR" altLang="en-US" dirty="0"/>
              <a:t>납중독</a:t>
            </a:r>
            <a:r>
              <a:rPr lang="en-US" altLang="ko-KR" dirty="0"/>
              <a:t>, </a:t>
            </a:r>
            <a:r>
              <a:rPr lang="ko-KR" altLang="en-US" dirty="0"/>
              <a:t>감염</a:t>
            </a:r>
            <a:r>
              <a:rPr lang="en-US" altLang="ko-KR" dirty="0"/>
              <a:t>, </a:t>
            </a:r>
            <a:r>
              <a:rPr lang="ko-KR" altLang="en-US" dirty="0"/>
              <a:t>외상</a:t>
            </a: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환경적 영향 및 정신질환</a:t>
            </a:r>
            <a:r>
              <a:rPr lang="en-US" altLang="ko-KR" dirty="0"/>
              <a:t>(</a:t>
            </a:r>
            <a:r>
              <a:rPr lang="ko-KR" altLang="en-US" dirty="0"/>
              <a:t>약 </a:t>
            </a:r>
            <a:r>
              <a:rPr lang="en-US" altLang="ko-KR" dirty="0"/>
              <a:t>20%) : </a:t>
            </a:r>
            <a:r>
              <a:rPr lang="ko-KR" altLang="en-US" dirty="0"/>
              <a:t>문화적 박탈</a:t>
            </a:r>
            <a:r>
              <a:rPr lang="en-US" altLang="ko-KR" dirty="0"/>
              <a:t>, </a:t>
            </a:r>
            <a:r>
              <a:rPr lang="ko-KR" altLang="en-US" dirty="0"/>
              <a:t>조기에 발병한 </a:t>
            </a:r>
            <a:r>
              <a:rPr lang="ko-KR" altLang="en-US" dirty="0" err="1"/>
              <a:t>조현병</a:t>
            </a: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확인되지 않은 원인</a:t>
            </a:r>
            <a:r>
              <a:rPr lang="en-US" altLang="ko-KR" dirty="0"/>
              <a:t>(</a:t>
            </a:r>
            <a:r>
              <a:rPr lang="ko-KR" altLang="en-US" dirty="0"/>
              <a:t>약 </a:t>
            </a:r>
            <a:r>
              <a:rPr lang="en-US" altLang="ko-KR" dirty="0"/>
              <a:t>30%)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40009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4357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err="1">
                <a:latin typeface="HY얕은샘물M" pitchFamily="18" charset="-127"/>
                <a:ea typeface="HY얕은샘물M" pitchFamily="18" charset="-127"/>
              </a:rPr>
              <a:t>지적장애</a:t>
            </a:r>
            <a:endParaRPr lang="ko-KR" altLang="en-US" sz="4800" b="1" dirty="0">
              <a:latin typeface="HY얕은샘물M" pitchFamily="18" charset="-127"/>
              <a:ea typeface="HY얕은샘물M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948" y="1519868"/>
            <a:ext cx="5311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/>
              <a:t>장애인복지법상 용어의 변경</a:t>
            </a:r>
            <a:endParaRPr lang="en-US" altLang="ko-KR" sz="2800" b="1" dirty="0"/>
          </a:p>
        </p:txBody>
      </p:sp>
      <p:sp>
        <p:nvSpPr>
          <p:cNvPr id="2" name="폭발 2 1"/>
          <p:cNvSpPr/>
          <p:nvPr/>
        </p:nvSpPr>
        <p:spPr>
          <a:xfrm>
            <a:off x="522788" y="2790825"/>
            <a:ext cx="2934788" cy="2371725"/>
          </a:xfrm>
          <a:prstGeom prst="irregularSeal2">
            <a:avLst/>
          </a:prstGeom>
          <a:solidFill>
            <a:schemeClr val="bg2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3000" b="1" dirty="0">
                <a:solidFill>
                  <a:schemeClr val="tx1"/>
                </a:solidFill>
              </a:rPr>
              <a:t>정신박약</a:t>
            </a:r>
          </a:p>
        </p:txBody>
      </p:sp>
      <p:sp>
        <p:nvSpPr>
          <p:cNvPr id="4" name="오른쪽 화살표 3"/>
          <p:cNvSpPr/>
          <p:nvPr/>
        </p:nvSpPr>
        <p:spPr>
          <a:xfrm>
            <a:off x="3672555" y="3619498"/>
            <a:ext cx="621720" cy="561975"/>
          </a:xfrm>
          <a:prstGeom prst="rightArrow">
            <a:avLst/>
          </a:prstGeom>
          <a:solidFill>
            <a:schemeClr val="bg2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폭발 2 13"/>
          <p:cNvSpPr/>
          <p:nvPr/>
        </p:nvSpPr>
        <p:spPr>
          <a:xfrm>
            <a:off x="4580515" y="2790825"/>
            <a:ext cx="2934788" cy="2371725"/>
          </a:xfrm>
          <a:prstGeom prst="irregularSeal2">
            <a:avLst/>
          </a:prstGeom>
          <a:solidFill>
            <a:schemeClr val="bg2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3000" b="1" dirty="0">
                <a:solidFill>
                  <a:schemeClr val="tx1"/>
                </a:solidFill>
              </a:rPr>
              <a:t>정신지체</a:t>
            </a:r>
          </a:p>
        </p:txBody>
      </p:sp>
      <p:sp>
        <p:nvSpPr>
          <p:cNvPr id="18" name="오른쪽 화살표 17"/>
          <p:cNvSpPr/>
          <p:nvPr/>
        </p:nvSpPr>
        <p:spPr>
          <a:xfrm>
            <a:off x="7806405" y="3619498"/>
            <a:ext cx="621720" cy="561975"/>
          </a:xfrm>
          <a:prstGeom prst="rightArrow">
            <a:avLst/>
          </a:prstGeom>
          <a:solidFill>
            <a:schemeClr val="bg2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순서도: 대체 처리 5"/>
          <p:cNvSpPr/>
          <p:nvPr/>
        </p:nvSpPr>
        <p:spPr>
          <a:xfrm>
            <a:off x="8915400" y="3148010"/>
            <a:ext cx="2695575" cy="1504950"/>
          </a:xfrm>
          <a:prstGeom prst="flowChartAlternateProcess">
            <a:avLst/>
          </a:prstGeom>
          <a:solidFill>
            <a:schemeClr val="bg2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000" b="1" dirty="0" err="1">
                <a:solidFill>
                  <a:schemeClr val="tx1"/>
                </a:solidFill>
              </a:rPr>
              <a:t>지적장애</a:t>
            </a:r>
            <a:endParaRPr lang="ko-KR" alt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234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7557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HY얕은샘물M" pitchFamily="18" charset="-127"/>
                <a:ea typeface="HY얕은샘물M" pitchFamily="18" charset="-127"/>
              </a:rPr>
              <a:t>자폐스펙트럼 장애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1948" y="2568408"/>
            <a:ext cx="11437587" cy="1841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000" dirty="0"/>
              <a:t>자폐스펙트럼장애는 다양한 </a:t>
            </a:r>
            <a:r>
              <a:rPr lang="ko-KR" altLang="en-US" sz="2000" dirty="0" err="1"/>
              <a:t>심각도와</a:t>
            </a:r>
            <a:r>
              <a:rPr lang="ko-KR" altLang="en-US" sz="2000" dirty="0"/>
              <a:t> 징후가 나타나는 이질적인 신경발달 장애로</a:t>
            </a:r>
            <a:r>
              <a:rPr lang="en-US" altLang="ko-KR" sz="2000" dirty="0"/>
              <a:t>, </a:t>
            </a:r>
            <a:r>
              <a:rPr lang="ko-KR" altLang="en-US" sz="2000" dirty="0"/>
              <a:t>유전적 원인과 환경적 원인이 모두 존재한다</a:t>
            </a:r>
            <a:r>
              <a:rPr lang="en-US" altLang="ko-KR" sz="2000" dirty="0"/>
              <a:t>. </a:t>
            </a:r>
            <a:r>
              <a:rPr lang="ko-KR" altLang="en-US" sz="2000" dirty="0"/>
              <a:t>보통 초기 아동기에 발견되며 성인까지 지속되지만</a:t>
            </a:r>
            <a:r>
              <a:rPr lang="en-US" altLang="ko-KR" sz="2000" dirty="0"/>
              <a:t>, </a:t>
            </a:r>
            <a:r>
              <a:rPr lang="ko-KR" altLang="en-US" sz="2000" dirty="0"/>
              <a:t>경험이나 교육에 따라 그 양상이 상당히 달라질 수 있다</a:t>
            </a:r>
            <a:r>
              <a:rPr lang="en-US" altLang="ko-KR" sz="2000" dirty="0"/>
              <a:t>.</a:t>
            </a:r>
            <a:r>
              <a:rPr lang="ko-KR" altLang="en-US" sz="2000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7179" y="1705232"/>
            <a:ext cx="7801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/>
              <a:t>자폐스펙트럼 장애</a:t>
            </a:r>
            <a:r>
              <a:rPr lang="en-US" altLang="ko-KR" sz="2000" b="1" dirty="0"/>
              <a:t>(</a:t>
            </a:r>
            <a:r>
              <a:rPr lang="en-US" altLang="ko-KR" sz="2000" b="1" dirty="0" err="1"/>
              <a:t>autisum</a:t>
            </a:r>
            <a:r>
              <a:rPr lang="en-US" altLang="ko-KR" sz="2000" b="1" dirty="0"/>
              <a:t> spectrum disorder)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11895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7557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err="1">
                <a:latin typeface="HY얕은샘물M" pitchFamily="18" charset="-127"/>
                <a:ea typeface="HY얕은샘물M" pitchFamily="18" charset="-127"/>
              </a:rPr>
              <a:t>자폐스펙트럼</a:t>
            </a:r>
            <a:r>
              <a:rPr lang="ko-KR" altLang="en-US" sz="4800" b="1" dirty="0">
                <a:latin typeface="HY얕은샘물M" pitchFamily="18" charset="-127"/>
                <a:ea typeface="HY얕은샘물M" pitchFamily="18" charset="-127"/>
              </a:rPr>
              <a:t> 장애 분류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7179" y="1930338"/>
            <a:ext cx="11437587" cy="4436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/>
              <a:t>&gt;&gt;1</a:t>
            </a:r>
            <a:r>
              <a:rPr lang="ko-KR" altLang="en-US" b="1" dirty="0"/>
              <a:t>급</a:t>
            </a:r>
            <a:br>
              <a:rPr lang="ko-KR" altLang="en-US" dirty="0"/>
            </a:br>
            <a:r>
              <a:rPr lang="en-US" altLang="ko-KR" dirty="0"/>
              <a:t>- ICD-10</a:t>
            </a:r>
            <a:r>
              <a:rPr lang="ko-KR" altLang="en-US" dirty="0"/>
              <a:t>의 진단기준에 의한 </a:t>
            </a:r>
            <a:r>
              <a:rPr lang="ko-KR" altLang="en-US" dirty="0" err="1"/>
              <a:t>전반성발달장애</a:t>
            </a:r>
            <a:r>
              <a:rPr lang="en-US" altLang="ko-KR" dirty="0"/>
              <a:t>(</a:t>
            </a:r>
            <a:r>
              <a:rPr lang="ko-KR" altLang="en-US" dirty="0"/>
              <a:t>자폐증</a:t>
            </a:r>
            <a:r>
              <a:rPr lang="en-US" altLang="ko-KR" dirty="0"/>
              <a:t>)</a:t>
            </a:r>
            <a:r>
              <a:rPr lang="ko-KR" altLang="en-US" dirty="0"/>
              <a:t>로 정상발달의 단계가 나타나지 아니하고 지능지수가 </a:t>
            </a:r>
            <a:r>
              <a:rPr lang="en-US" altLang="ko-KR" dirty="0"/>
              <a:t>70 </a:t>
            </a:r>
            <a:r>
              <a:rPr lang="ko-KR" altLang="en-US" dirty="0"/>
              <a:t>이하이며</a:t>
            </a:r>
            <a:r>
              <a:rPr lang="en-US" altLang="ko-KR" dirty="0"/>
              <a:t>, </a:t>
            </a:r>
            <a:r>
              <a:rPr lang="ko-KR" altLang="en-US" dirty="0"/>
              <a:t>기능 및 능력장애로 인하여 </a:t>
            </a:r>
            <a:r>
              <a:rPr lang="en-US" altLang="ko-KR" dirty="0"/>
              <a:t>GAS</a:t>
            </a:r>
            <a:r>
              <a:rPr lang="ko-KR" altLang="en-US" dirty="0"/>
              <a:t>척도 점수가 </a:t>
            </a:r>
            <a:r>
              <a:rPr lang="en-US" altLang="ko-KR" dirty="0"/>
              <a:t>20</a:t>
            </a:r>
            <a:r>
              <a:rPr lang="ko-KR" altLang="en-US" dirty="0"/>
              <a:t>이하인 사람</a:t>
            </a:r>
            <a:br>
              <a:rPr lang="ko-KR" altLang="en-US" dirty="0"/>
            </a:br>
            <a:r>
              <a:rPr lang="en-US" altLang="ko-KR" b="1" dirty="0"/>
              <a:t>&gt;&gt; 2</a:t>
            </a:r>
            <a:r>
              <a:rPr lang="ko-KR" altLang="en-US" b="1" dirty="0"/>
              <a:t>급</a:t>
            </a:r>
            <a:br>
              <a:rPr lang="ko-KR" altLang="en-US" dirty="0"/>
            </a:br>
            <a:r>
              <a:rPr lang="en-US" altLang="ko-KR" dirty="0"/>
              <a:t>- ICD-10</a:t>
            </a:r>
            <a:r>
              <a:rPr lang="ko-KR" altLang="en-US" dirty="0"/>
              <a:t>의 진단기준에 의한 </a:t>
            </a:r>
            <a:r>
              <a:rPr lang="ko-KR" altLang="en-US" dirty="0" err="1"/>
              <a:t>전반성발달장애</a:t>
            </a:r>
            <a:r>
              <a:rPr lang="en-US" altLang="ko-KR" dirty="0"/>
              <a:t>(</a:t>
            </a:r>
            <a:r>
              <a:rPr lang="ko-KR" altLang="en-US" dirty="0"/>
              <a:t>자폐증</a:t>
            </a:r>
            <a:r>
              <a:rPr lang="en-US" altLang="ko-KR" dirty="0"/>
              <a:t>)</a:t>
            </a:r>
            <a:r>
              <a:rPr lang="ko-KR" altLang="en-US" dirty="0"/>
              <a:t>로 정상발달의 단계가 나타나지 아니하고 지능지수가 </a:t>
            </a:r>
            <a:r>
              <a:rPr lang="en-US" altLang="ko-KR" dirty="0"/>
              <a:t>70 </a:t>
            </a:r>
            <a:r>
              <a:rPr lang="ko-KR" altLang="en-US" dirty="0"/>
              <a:t>이하이며</a:t>
            </a:r>
            <a:r>
              <a:rPr lang="en-US" altLang="ko-KR" dirty="0"/>
              <a:t>, </a:t>
            </a:r>
            <a:r>
              <a:rPr lang="ko-KR" altLang="en-US" dirty="0"/>
              <a:t>기능 및 능력장애로 인하여 </a:t>
            </a:r>
            <a:r>
              <a:rPr lang="en-US" altLang="ko-KR" dirty="0"/>
              <a:t>GAS</a:t>
            </a:r>
            <a:r>
              <a:rPr lang="ko-KR" altLang="en-US" dirty="0"/>
              <a:t>척도 점수가 </a:t>
            </a:r>
            <a:r>
              <a:rPr lang="en-US" altLang="ko-KR" dirty="0"/>
              <a:t>21~40</a:t>
            </a:r>
            <a:r>
              <a:rPr lang="ko-KR" altLang="en-US" dirty="0"/>
              <a:t>인 사람</a:t>
            </a:r>
            <a:br>
              <a:rPr lang="ko-KR" altLang="en-US" dirty="0"/>
            </a:br>
            <a:r>
              <a:rPr lang="en-US" altLang="ko-KR" b="1" dirty="0"/>
              <a:t>&gt;&gt; 3</a:t>
            </a:r>
            <a:r>
              <a:rPr lang="ko-KR" altLang="en-US" b="1" dirty="0"/>
              <a:t>급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altLang="ko-KR" dirty="0"/>
              <a:t>2</a:t>
            </a:r>
            <a:r>
              <a:rPr lang="ko-KR" altLang="en-US" dirty="0"/>
              <a:t>급과 동일한 특징을 가지고 있으나 지능지수가 </a:t>
            </a:r>
            <a:r>
              <a:rPr lang="en-US" altLang="ko-KR" dirty="0"/>
              <a:t>71</a:t>
            </a:r>
            <a:r>
              <a:rPr lang="ko-KR" altLang="en-US" dirty="0"/>
              <a:t>이상이며</a:t>
            </a:r>
            <a:r>
              <a:rPr lang="en-US" altLang="ko-KR" dirty="0"/>
              <a:t>, </a:t>
            </a:r>
            <a:r>
              <a:rPr lang="ko-KR" altLang="en-US" dirty="0"/>
              <a:t>기능 및 능력 장애로 인하여 </a:t>
            </a:r>
            <a:r>
              <a:rPr lang="en-US" altLang="ko-KR" dirty="0"/>
              <a:t>GAS</a:t>
            </a:r>
            <a:r>
              <a:rPr lang="ko-KR" altLang="en-US" dirty="0"/>
              <a:t>척도 점수가 </a:t>
            </a:r>
            <a:r>
              <a:rPr lang="en-US" altLang="ko-KR" dirty="0"/>
              <a:t>41∼50</a:t>
            </a:r>
            <a:r>
              <a:rPr lang="ko-KR" altLang="en-US" dirty="0"/>
              <a:t>인 사람 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ko-KR" sz="1400" dirty="0">
                <a:solidFill>
                  <a:schemeClr val="accent4"/>
                </a:solidFill>
                <a:ea typeface="HyhwpEQ" panose="02030600000101010101" pitchFamily="18" charset="-127"/>
              </a:rPr>
              <a:t>※</a:t>
            </a:r>
            <a:r>
              <a:rPr lang="en-US" altLang="ko-KR" sz="1400" dirty="0">
                <a:solidFill>
                  <a:schemeClr val="accent4"/>
                </a:solidFill>
              </a:rPr>
              <a:t> ICD-10( International Statistical Classification of Diseases 10</a:t>
            </a:r>
            <a:r>
              <a:rPr lang="en-US" altLang="ko-KR" sz="1400" baseline="30000" dirty="0">
                <a:solidFill>
                  <a:schemeClr val="accent4"/>
                </a:solidFill>
              </a:rPr>
              <a:t>th</a:t>
            </a:r>
            <a:r>
              <a:rPr lang="en-US" altLang="ko-KR" sz="1400" dirty="0">
                <a:solidFill>
                  <a:schemeClr val="accent4"/>
                </a:solidFill>
              </a:rPr>
              <a:t> version) </a:t>
            </a:r>
            <a:r>
              <a:rPr lang="ko-KR" altLang="en-US" sz="1400" dirty="0">
                <a:solidFill>
                  <a:schemeClr val="accent4"/>
                </a:solidFill>
              </a:rPr>
              <a:t>질병 및 관련건강문제의 국제 통계분류</a:t>
            </a:r>
            <a:endParaRPr lang="en-US" altLang="ko-KR" sz="1400" dirty="0">
              <a:solidFill>
                <a:schemeClr val="accent4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ko-KR" sz="1400" dirty="0">
                <a:solidFill>
                  <a:schemeClr val="accent4"/>
                </a:solidFill>
                <a:ea typeface="HyhwpEQ" panose="02030600000101010101" pitchFamily="18" charset="-127"/>
              </a:rPr>
              <a:t>※</a:t>
            </a:r>
            <a:r>
              <a:rPr lang="en-US" altLang="ko-KR" sz="1400" dirty="0">
                <a:solidFill>
                  <a:schemeClr val="accent4"/>
                </a:solidFill>
                <a:ea typeface="HyhwpEQ" panose="02030600000101010101" pitchFamily="18" charset="-127"/>
              </a:rPr>
              <a:t> GAS(Global assessment scale for developmentally disabled) </a:t>
            </a:r>
            <a:r>
              <a:rPr lang="ko-KR" altLang="en-US" sz="1400" dirty="0">
                <a:solidFill>
                  <a:schemeClr val="accent4"/>
                </a:solidFill>
                <a:latin typeface="+mn-ea"/>
              </a:rPr>
              <a:t>전반적</a:t>
            </a:r>
            <a:r>
              <a:rPr lang="ko-KR" altLang="en-US" sz="1400" dirty="0">
                <a:solidFill>
                  <a:schemeClr val="accent4"/>
                </a:solidFill>
                <a:ea typeface="HyhwpEQ" panose="02030600000101010101" pitchFamily="18" charset="-127"/>
              </a:rPr>
              <a:t> </a:t>
            </a:r>
            <a:r>
              <a:rPr lang="ko-KR" altLang="en-US" sz="1400" dirty="0">
                <a:solidFill>
                  <a:schemeClr val="accent4"/>
                </a:solidFill>
                <a:latin typeface="+mn-ea"/>
              </a:rPr>
              <a:t>발달 척도</a:t>
            </a:r>
            <a:endParaRPr lang="en-US" altLang="ko-KR" sz="1400" dirty="0">
              <a:solidFill>
                <a:schemeClr val="accent4"/>
              </a:solidFill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7178" y="1311664"/>
            <a:ext cx="10141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/>
              <a:t>자폐스펙트럼</a:t>
            </a:r>
            <a:r>
              <a:rPr lang="ko-KR" altLang="en-US" sz="2400" b="1" dirty="0"/>
              <a:t> 장애 등급분류</a:t>
            </a:r>
            <a:r>
              <a:rPr lang="en-US" altLang="ko-KR" sz="2400" b="1" dirty="0"/>
              <a:t>(</a:t>
            </a:r>
            <a:r>
              <a:rPr lang="ko-KR" altLang="en-US" sz="2000" b="1" dirty="0">
                <a:solidFill>
                  <a:schemeClr val="accent2"/>
                </a:solidFill>
              </a:rPr>
              <a:t>현재는 장애등급 폐지</a:t>
            </a:r>
            <a:r>
              <a:rPr lang="en-US" altLang="ko-KR" sz="2000" b="1" dirty="0">
                <a:solidFill>
                  <a:schemeClr val="accent2"/>
                </a:solidFill>
              </a:rPr>
              <a:t>,</a:t>
            </a:r>
            <a:r>
              <a:rPr lang="ko-KR" altLang="en-US" sz="2000" b="1" dirty="0">
                <a:solidFill>
                  <a:schemeClr val="accent2"/>
                </a:solidFill>
              </a:rPr>
              <a:t> 장애정도로 구분</a:t>
            </a:r>
            <a:r>
              <a:rPr lang="en-US" altLang="ko-KR" sz="2400" b="1" dirty="0"/>
              <a:t>)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43033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7557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err="1">
                <a:latin typeface="HY얕은샘물M" pitchFamily="18" charset="-127"/>
                <a:ea typeface="HY얕은샘물M" pitchFamily="18" charset="-127"/>
              </a:rPr>
              <a:t>자폐스펙트럼</a:t>
            </a:r>
            <a:r>
              <a:rPr lang="ko-KR" altLang="en-US" sz="4800" b="1" dirty="0">
                <a:latin typeface="HY얕은샘물M" pitchFamily="18" charset="-127"/>
                <a:ea typeface="HY얕은샘물M" pitchFamily="18" charset="-127"/>
              </a:rPr>
              <a:t> 장애 분류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7178" y="2206828"/>
            <a:ext cx="11437587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/>
              <a:t>&gt;&gt; </a:t>
            </a:r>
            <a:r>
              <a:rPr lang="ko-KR" altLang="en-US" b="1" dirty="0"/>
              <a:t>지수 </a:t>
            </a:r>
            <a:r>
              <a:rPr lang="en-US" altLang="ko-KR" b="1" dirty="0"/>
              <a:t>20 </a:t>
            </a:r>
            <a:r>
              <a:rPr lang="ko-KR" altLang="en-US" b="1" dirty="0"/>
              <a:t>이하</a:t>
            </a:r>
            <a:br>
              <a:rPr lang="ko-KR" altLang="en-US" dirty="0"/>
            </a:br>
            <a:r>
              <a:rPr lang="en-US" altLang="ko-KR" dirty="0"/>
              <a:t>- </a:t>
            </a:r>
            <a:r>
              <a:rPr lang="ko-KR" altLang="en-US" dirty="0"/>
              <a:t>자폐성 장애 </a:t>
            </a:r>
            <a:r>
              <a:rPr lang="en-US" altLang="ko-KR" dirty="0"/>
              <a:t>1</a:t>
            </a:r>
            <a:r>
              <a:rPr lang="ko-KR" altLang="en-US" dirty="0"/>
              <a:t>급 기준</a:t>
            </a:r>
            <a:r>
              <a:rPr lang="en-US" altLang="ko-KR" dirty="0"/>
              <a:t>. </a:t>
            </a:r>
            <a:r>
              <a:rPr lang="ko-KR" altLang="en-US" dirty="0"/>
              <a:t>자조에 신체적 도움이 필요하며 행동의 문제 때문에 정기적 중재가 필요하기에 항상 지도 감독이 필요하다</a:t>
            </a:r>
            <a:r>
              <a:rPr lang="en-US" altLang="ko-KR" dirty="0"/>
              <a:t>.</a:t>
            </a:r>
            <a:br>
              <a:rPr lang="ko-KR" altLang="en-US" dirty="0"/>
            </a:br>
            <a:r>
              <a:rPr lang="en-US" altLang="ko-KR" b="1" dirty="0"/>
              <a:t>&gt;&gt; </a:t>
            </a:r>
            <a:r>
              <a:rPr lang="ko-KR" altLang="en-US" b="1" dirty="0"/>
              <a:t>지수 </a:t>
            </a:r>
            <a:r>
              <a:rPr lang="en-US" altLang="ko-KR" b="1" dirty="0"/>
              <a:t>21 ~ 40</a:t>
            </a:r>
            <a:br>
              <a:rPr lang="ko-KR" altLang="en-US" dirty="0"/>
            </a:br>
            <a:r>
              <a:rPr lang="en-US" altLang="ko-KR" dirty="0"/>
              <a:t>- </a:t>
            </a:r>
            <a:r>
              <a:rPr lang="ko-KR" altLang="en-US" dirty="0"/>
              <a:t>자폐성 장애 </a:t>
            </a:r>
            <a:r>
              <a:rPr lang="en-US" altLang="ko-KR" dirty="0"/>
              <a:t>2</a:t>
            </a:r>
            <a:r>
              <a:rPr lang="ko-KR" altLang="en-US" dirty="0"/>
              <a:t>급의 기준</a:t>
            </a:r>
            <a:r>
              <a:rPr lang="en-US" altLang="ko-KR" dirty="0"/>
              <a:t>. </a:t>
            </a:r>
            <a:r>
              <a:rPr lang="ko-KR" altLang="en-US" dirty="0"/>
              <a:t>자조에 약간의 신체적 도움이 필요하고 활동에 참여 할 의도가 다소 있으나 행동문제 때문에 정기적인 지도 감독이 필요하다</a:t>
            </a:r>
            <a:r>
              <a:rPr lang="en-US" altLang="ko-KR" dirty="0"/>
              <a:t>.</a:t>
            </a:r>
            <a:br>
              <a:rPr lang="ko-KR" altLang="en-US" dirty="0"/>
            </a:br>
            <a:r>
              <a:rPr lang="en-US" altLang="ko-KR" b="1" dirty="0"/>
              <a:t>&gt;&gt; </a:t>
            </a:r>
            <a:r>
              <a:rPr lang="ko-KR" altLang="en-US" b="1" dirty="0"/>
              <a:t>지수 </a:t>
            </a:r>
            <a:r>
              <a:rPr lang="en-US" altLang="ko-KR" b="1" dirty="0"/>
              <a:t>41 ~ 50</a:t>
            </a:r>
            <a:endParaRPr lang="ko-KR" altLang="en-US" b="1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/>
              <a:t>자폐성 장애 </a:t>
            </a:r>
            <a:r>
              <a:rPr lang="en-US" altLang="ko-KR" dirty="0"/>
              <a:t>3</a:t>
            </a:r>
            <a:r>
              <a:rPr lang="ko-KR" altLang="en-US" dirty="0"/>
              <a:t>급의 기준</a:t>
            </a:r>
            <a:r>
              <a:rPr lang="en-US" altLang="ko-KR" dirty="0"/>
              <a:t>.</a:t>
            </a:r>
            <a:r>
              <a:rPr lang="ko-KR" altLang="en-US" dirty="0"/>
              <a:t> 자조를 위하여 언어나 신체적 지시가 필요하며</a:t>
            </a:r>
            <a:r>
              <a:rPr lang="en-US" altLang="ko-KR" dirty="0"/>
              <a:t>, </a:t>
            </a:r>
            <a:r>
              <a:rPr lang="ko-KR" altLang="en-US" dirty="0"/>
              <a:t>중재가 필요한 행동문제가 지속적 양상으로 나타나지는 않는다</a:t>
            </a:r>
            <a:r>
              <a:rPr lang="en-US" altLang="ko-KR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7178" y="1539838"/>
            <a:ext cx="11583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ea typeface="HyhwpEQ" panose="02030600000101010101" pitchFamily="18" charset="-127"/>
              </a:rPr>
              <a:t>GAS</a:t>
            </a:r>
            <a:r>
              <a:rPr lang="en-US" altLang="ko-KR" sz="2000" dirty="0">
                <a:ea typeface="HyhwpEQ" panose="02030600000101010101" pitchFamily="18" charset="-127"/>
              </a:rPr>
              <a:t>(</a:t>
            </a:r>
            <a:r>
              <a:rPr lang="en-US" altLang="ko-KR" dirty="0">
                <a:ea typeface="HyhwpEQ" panose="02030600000101010101" pitchFamily="18" charset="-127"/>
              </a:rPr>
              <a:t>Global assessment scale for developmentally disabled</a:t>
            </a:r>
            <a:r>
              <a:rPr lang="en-US" altLang="ko-KR" sz="2000" dirty="0">
                <a:ea typeface="HyhwpEQ" panose="02030600000101010101" pitchFamily="18" charset="-127"/>
              </a:rPr>
              <a:t>) </a:t>
            </a:r>
            <a:r>
              <a:rPr lang="ko-KR" altLang="en-US" sz="2800" dirty="0">
                <a:ea typeface="HyhwpEQ" panose="02030600000101010101" pitchFamily="18" charset="-127"/>
              </a:rPr>
              <a:t>척도 </a:t>
            </a:r>
            <a:r>
              <a:rPr lang="ko-KR" altLang="en-US" sz="2800" dirty="0" err="1">
                <a:ea typeface="HyhwpEQ" panose="02030600000101010101" pitchFamily="18" charset="-127"/>
              </a:rPr>
              <a:t>지수별</a:t>
            </a:r>
            <a:r>
              <a:rPr lang="ko-KR" altLang="en-US" sz="2800" dirty="0">
                <a:ea typeface="HyhwpEQ" panose="02030600000101010101" pitchFamily="18" charset="-127"/>
              </a:rPr>
              <a:t> 특성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64082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4357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HY얕은샘물M" pitchFamily="18" charset="-127"/>
                <a:ea typeface="HY얕은샘물M" pitchFamily="18" charset="-127"/>
              </a:rPr>
              <a:t>자폐스펙트럼 장애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0AB5FB-4801-4191-936A-7FA004BEFFF7}"/>
              </a:ext>
            </a:extLst>
          </p:cNvPr>
          <p:cNvSpPr txBox="1"/>
          <p:nvPr/>
        </p:nvSpPr>
        <p:spPr>
          <a:xfrm>
            <a:off x="729573" y="1614855"/>
            <a:ext cx="5311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/>
              <a:t>자폐스펙트럼 장애의 특성</a:t>
            </a:r>
            <a:endParaRPr lang="en-US" altLang="ko-KR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29573" y="2408000"/>
            <a:ext cx="109576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사회적 상호작용의 손상</a:t>
            </a: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의사소통과 언어결함</a:t>
            </a: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반복적 의식적 및 비정상적인 행동</a:t>
            </a: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동일성과 보존성에 대한 고집</a:t>
            </a: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감각자극에 대한 비정상 반응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11979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5777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ea typeface="HY얕은샘물M" pitchFamily="18" charset="-127"/>
              </a:rPr>
              <a:t>장애를 가진 부모님의 심리 변화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200C9D1-2722-423F-BB2D-D1A5FCF4B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736" y="1377658"/>
            <a:ext cx="4246675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함초롬바탕" panose="02030604000101010101" pitchFamily="18" charset="-127"/>
              </a:rPr>
              <a:t>&lt;</a:t>
            </a:r>
            <a:r>
              <a:rPr kumimoji="0" lang="ko-KR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Y견고딕" panose="02030600000101010101" pitchFamily="18" charset="-127"/>
              </a:rPr>
              <a:t>단계이론의 특성과 지원의 초점</a:t>
            </a:r>
            <a:r>
              <a:rPr lang="en-US" altLang="ko-KR" sz="2000" dirty="0">
                <a:solidFill>
                  <a:srgbClr val="000000"/>
                </a:solidFill>
                <a:latin typeface="+mn-lt"/>
                <a:ea typeface="HY견고딕" panose="02030600000101010101" pitchFamily="18" charset="-127"/>
              </a:rPr>
              <a:t> </a:t>
            </a:r>
            <a:r>
              <a:rPr kumimoji="0" lang="en-US" altLang="ko-K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함초롬바탕" panose="02030604000101010101" pitchFamily="18" charset="-127"/>
              </a:rPr>
              <a:t>&gt;</a:t>
            </a:r>
            <a:endParaRPr kumimoji="0" lang="en-US" altLang="ko-K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1029" name="Picture 5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254" y="2380387"/>
            <a:ext cx="1440000" cy="21040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0" name="Picture 6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985" y="2380387"/>
            <a:ext cx="1440000" cy="21040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2" name="Picture 8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36" y="2380387"/>
            <a:ext cx="1440000" cy="21040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3" name="Picture 9"/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259" y="2380387"/>
            <a:ext cx="1440000" cy="21040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4" name="Picture 10"/>
          <p:cNvPicPr preferRelativeResize="0"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8357" y="2380387"/>
            <a:ext cx="1440000" cy="21040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오른쪽 화살표 4"/>
          <p:cNvSpPr/>
          <p:nvPr/>
        </p:nvSpPr>
        <p:spPr>
          <a:xfrm>
            <a:off x="2268064" y="3368387"/>
            <a:ext cx="482138" cy="477332"/>
          </a:xfrm>
          <a:prstGeom prst="rightArrow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오른쪽 화살표 18"/>
          <p:cNvSpPr/>
          <p:nvPr/>
        </p:nvSpPr>
        <p:spPr>
          <a:xfrm>
            <a:off x="4623363" y="3351989"/>
            <a:ext cx="482138" cy="477332"/>
          </a:xfrm>
          <a:prstGeom prst="rightArrow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오른쪽 화살표 19"/>
          <p:cNvSpPr/>
          <p:nvPr/>
        </p:nvSpPr>
        <p:spPr>
          <a:xfrm>
            <a:off x="7025682" y="3351989"/>
            <a:ext cx="482138" cy="477332"/>
          </a:xfrm>
          <a:prstGeom prst="rightArrow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오른쪽 화살표 20"/>
          <p:cNvSpPr/>
          <p:nvPr/>
        </p:nvSpPr>
        <p:spPr>
          <a:xfrm>
            <a:off x="9489268" y="3351989"/>
            <a:ext cx="482138" cy="477332"/>
          </a:xfrm>
          <a:prstGeom prst="rightArrow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75325" y="4738333"/>
            <a:ext cx="1313411" cy="406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불신</a:t>
            </a:r>
            <a:r>
              <a:rPr lang="en-US" altLang="ko-KR" dirty="0"/>
              <a:t>,</a:t>
            </a:r>
            <a:r>
              <a:rPr lang="ko-KR" altLang="en-US" dirty="0"/>
              <a:t> 충격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08548" y="4738333"/>
            <a:ext cx="1313411" cy="406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분노</a:t>
            </a:r>
            <a:r>
              <a:rPr lang="en-US" altLang="ko-KR" dirty="0"/>
              <a:t>, </a:t>
            </a:r>
            <a:r>
              <a:rPr lang="ko-KR" altLang="en-US" dirty="0"/>
              <a:t>분개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271651" y="4738333"/>
            <a:ext cx="1313411" cy="406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수 용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79574" y="4784030"/>
            <a:ext cx="1313411" cy="406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타 </a:t>
            </a:r>
            <a:r>
              <a:rPr lang="ko-KR" altLang="en-US" dirty="0" err="1"/>
              <a:t>협</a:t>
            </a:r>
            <a:endParaRPr lang="ko-KR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817553" y="4765752"/>
            <a:ext cx="1313411" cy="406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낙담</a:t>
            </a:r>
            <a:r>
              <a:rPr lang="en-US" altLang="ko-KR" dirty="0"/>
              <a:t>, </a:t>
            </a:r>
            <a:r>
              <a:rPr lang="ko-KR" altLang="en-US" dirty="0"/>
              <a:t>좌절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4321959" y="5669637"/>
            <a:ext cx="4229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ea typeface="HY견고딕" panose="02030600000101010101" pitchFamily="18" charset="-127"/>
              </a:rPr>
              <a:t>&lt;</a:t>
            </a:r>
            <a:r>
              <a:rPr lang="en-US" altLang="ko-KR" dirty="0" err="1">
                <a:solidFill>
                  <a:srgbClr val="000000"/>
                </a:solidFill>
                <a:ea typeface="HY견고딕" panose="02030600000101010101" pitchFamily="18" charset="-127"/>
              </a:rPr>
              <a:t>Kubler</a:t>
            </a:r>
            <a:r>
              <a:rPr lang="en-US" altLang="ko-KR" dirty="0">
                <a:solidFill>
                  <a:srgbClr val="000000"/>
                </a:solidFill>
                <a:ea typeface="HY견고딕" panose="02030600000101010101" pitchFamily="18" charset="-127"/>
              </a:rPr>
              <a:t>-Ross(1969) </a:t>
            </a:r>
            <a:r>
              <a:rPr lang="ko-KR" altLang="en-US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슬픔의 단계모델</a:t>
            </a:r>
            <a:r>
              <a:rPr lang="en-US" altLang="ko-KR" dirty="0">
                <a:solidFill>
                  <a:srgbClr val="000000"/>
                </a:solidFill>
                <a:ea typeface="HY견고딕" panose="02030600000101010101" pitchFamily="18" charset="-127"/>
              </a:rPr>
              <a:t>&gt;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8184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20" grpId="0" animBg="1"/>
      <p:bldP spid="21" grpId="0" animBg="1"/>
      <p:bldP spid="11" grpId="0"/>
      <p:bldP spid="28" grpId="0"/>
      <p:bldP spid="29" grpId="0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>
            <a:extLst>
              <a:ext uri="{FF2B5EF4-FFF2-40B4-BE49-F238E27FC236}">
                <a16:creationId xmlns:a16="http://schemas.microsoft.com/office/drawing/2014/main" id="{90A90D20-11BA-49C7-BAF0-B303194ECC57}"/>
              </a:ext>
            </a:extLst>
          </p:cNvPr>
          <p:cNvGrpSpPr/>
          <p:nvPr/>
        </p:nvGrpSpPr>
        <p:grpSpPr>
          <a:xfrm>
            <a:off x="0" y="0"/>
            <a:ext cx="4026147" cy="6502615"/>
            <a:chOff x="0" y="0"/>
            <a:chExt cx="4026147" cy="6502615"/>
          </a:xfrm>
        </p:grpSpPr>
        <p:cxnSp>
          <p:nvCxnSpPr>
            <p:cNvPr id="9" name="직선 연결선 8">
              <a:extLst>
                <a:ext uri="{FF2B5EF4-FFF2-40B4-BE49-F238E27FC236}">
                  <a16:creationId xmlns:a16="http://schemas.microsoft.com/office/drawing/2014/main" id="{EDA9F131-C806-4B87-8F21-8217CEB0F73F}"/>
                </a:ext>
              </a:extLst>
            </p:cNvPr>
            <p:cNvCxnSpPr>
              <a:cxnSpLocks/>
            </p:cNvCxnSpPr>
            <p:nvPr/>
          </p:nvCxnSpPr>
          <p:spPr>
            <a:xfrm>
              <a:off x="506626" y="0"/>
              <a:ext cx="0" cy="6502615"/>
            </a:xfrm>
            <a:prstGeom prst="line">
              <a:avLst/>
            </a:prstGeom>
            <a:ln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직선 연결선 11">
              <a:extLst>
                <a:ext uri="{FF2B5EF4-FFF2-40B4-BE49-F238E27FC236}">
                  <a16:creationId xmlns:a16="http://schemas.microsoft.com/office/drawing/2014/main" id="{3428251C-818C-4F6E-81A8-C73DA45F00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85937"/>
              <a:ext cx="402614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타원 13">
              <a:extLst>
                <a:ext uri="{FF2B5EF4-FFF2-40B4-BE49-F238E27FC236}">
                  <a16:creationId xmlns:a16="http://schemas.microsoft.com/office/drawing/2014/main" id="{D5A51539-F9B4-42AB-97A1-553750C9A021}"/>
                </a:ext>
              </a:extLst>
            </p:cNvPr>
            <p:cNvSpPr/>
            <p:nvPr/>
          </p:nvSpPr>
          <p:spPr>
            <a:xfrm>
              <a:off x="454239" y="3950918"/>
              <a:ext cx="144000" cy="144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  <p:sp>
          <p:nvSpPr>
            <p:cNvPr id="16" name="타원 15">
              <a:extLst>
                <a:ext uri="{FF2B5EF4-FFF2-40B4-BE49-F238E27FC236}">
                  <a16:creationId xmlns:a16="http://schemas.microsoft.com/office/drawing/2014/main" id="{46C77127-6385-436A-A633-C405DA073EF0}"/>
                </a:ext>
              </a:extLst>
            </p:cNvPr>
            <p:cNvSpPr/>
            <p:nvPr/>
          </p:nvSpPr>
          <p:spPr>
            <a:xfrm>
              <a:off x="436239" y="392791"/>
              <a:ext cx="180000" cy="1800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  <p:sp>
          <p:nvSpPr>
            <p:cNvPr id="17" name="이등변 삼각형 16">
              <a:extLst>
                <a:ext uri="{FF2B5EF4-FFF2-40B4-BE49-F238E27FC236}">
                  <a16:creationId xmlns:a16="http://schemas.microsoft.com/office/drawing/2014/main" id="{B04C8EF4-B16C-4181-A886-C661F108D6CC}"/>
                </a:ext>
              </a:extLst>
            </p:cNvPr>
            <p:cNvSpPr/>
            <p:nvPr/>
          </p:nvSpPr>
          <p:spPr>
            <a:xfrm rot="5400000">
              <a:off x="366653" y="5645086"/>
              <a:ext cx="367338" cy="316671"/>
            </a:xfrm>
            <a:prstGeom prst="triangl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baseline="-2500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823450" y="333313"/>
            <a:ext cx="5799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32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 </a:t>
            </a:r>
            <a:r>
              <a:rPr lang="ko-KR" altLang="en-US" sz="40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4400" b="1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목</a:t>
            </a:r>
            <a:r>
              <a:rPr lang="en-US" altLang="ko-KR" sz="4400" b="1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4400" b="1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차</a:t>
            </a:r>
            <a:endParaRPr lang="en-US" altLang="ko-KR" sz="4400" b="1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9325" y="1429747"/>
            <a:ext cx="77533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Tx/>
              <a:buChar char="-"/>
            </a:pPr>
            <a:r>
              <a:rPr lang="ko-KR" altLang="en-US" sz="3200" b="1" dirty="0"/>
              <a:t>발달장애란</a:t>
            </a:r>
            <a:endParaRPr lang="en-US" altLang="ko-KR" sz="3200" b="1" dirty="0"/>
          </a:p>
          <a:p>
            <a:pPr marL="457200" indent="-457200">
              <a:lnSpc>
                <a:spcPct val="200000"/>
              </a:lnSpc>
              <a:buFontTx/>
              <a:buChar char="-"/>
            </a:pPr>
            <a:r>
              <a:rPr lang="ko-KR" altLang="en-US" sz="3200" b="1" dirty="0"/>
              <a:t>장애를 가진 부모님의 심리 변화</a:t>
            </a:r>
            <a:endParaRPr lang="en-US" altLang="ko-KR" sz="3200" b="1" dirty="0"/>
          </a:p>
          <a:p>
            <a:pPr marL="457200" indent="-457200">
              <a:lnSpc>
                <a:spcPct val="200000"/>
              </a:lnSpc>
              <a:buFontTx/>
              <a:buChar char="-"/>
            </a:pPr>
            <a:r>
              <a:rPr lang="ko-KR" altLang="en-US" sz="3200" b="1" dirty="0"/>
              <a:t>프로그램 실제 적용 기법 </a:t>
            </a:r>
            <a:endParaRPr lang="en-US" altLang="ko-KR" sz="3200" b="1" dirty="0"/>
          </a:p>
          <a:p>
            <a:pPr marL="457200" indent="-457200">
              <a:lnSpc>
                <a:spcPct val="200000"/>
              </a:lnSpc>
              <a:buFontTx/>
              <a:buChar char="-"/>
            </a:pPr>
            <a:r>
              <a:rPr lang="ko-KR" altLang="en-US" sz="3200" b="1" dirty="0"/>
              <a:t>도전적 행동</a:t>
            </a:r>
            <a:endParaRPr lang="en-US" altLang="ko-KR" sz="3200" b="1" dirty="0"/>
          </a:p>
          <a:p>
            <a:pPr marL="457200" indent="-457200">
              <a:lnSpc>
                <a:spcPct val="200000"/>
              </a:lnSpc>
              <a:buFontTx/>
              <a:buChar char="-"/>
            </a:pP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12564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>
                <a:solidFill>
                  <a:prstClr val="white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5" y="227845"/>
            <a:ext cx="4744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프로그램 실제적용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4800" b="1" dirty="0" err="1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강화물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)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6599" y="3092908"/>
            <a:ext cx="3892492" cy="972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400" dirty="0">
                <a:latin typeface="Batang" panose="02030600000101010101" pitchFamily="18" charset="-127"/>
                <a:ea typeface="Batang" panose="02030600000101010101" pitchFamily="18" charset="-127"/>
              </a:rPr>
              <a:t>★ </a:t>
            </a:r>
            <a:r>
              <a:rPr lang="ko-KR" altLang="en-US" sz="44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강화물이란</a:t>
            </a:r>
            <a:r>
              <a:rPr lang="en-US" altLang="ko-KR" sz="4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89403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>
                <a:solidFill>
                  <a:prstClr val="white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99735" y="1389943"/>
            <a:ext cx="11592529" cy="5024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>
                <a:latin typeface="Batang" panose="02030600000101010101" pitchFamily="18" charset="-127"/>
                <a:ea typeface="Batang" panose="02030600000101010101" pitchFamily="18" charset="-127"/>
              </a:rPr>
              <a:t>★</a:t>
            </a:r>
            <a:r>
              <a:rPr lang="ko-KR" altLang="en-US" sz="20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강화물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형태에 따른 분류</a:t>
            </a:r>
            <a:endParaRPr lang="en-US" altLang="ko-KR" sz="2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1100" dirty="0">
              <a:solidFill>
                <a:prstClr val="black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ko-KR" altLang="en-US" dirty="0">
                <a:solidFill>
                  <a:schemeClr val="accent1"/>
                </a:solidFill>
              </a:rPr>
              <a:t>음식 </a:t>
            </a:r>
            <a:r>
              <a:rPr lang="ko-KR" altLang="en-US" dirty="0" err="1">
                <a:solidFill>
                  <a:schemeClr val="accent1"/>
                </a:solidFill>
              </a:rPr>
              <a:t>강화제</a:t>
            </a:r>
            <a:endParaRPr lang="en-US" altLang="ko-KR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prstClr val="black"/>
                </a:solidFill>
              </a:rPr>
              <a:t>- </a:t>
            </a:r>
            <a:r>
              <a:rPr lang="ko-KR" altLang="en-US" dirty="0">
                <a:solidFill>
                  <a:prstClr val="black"/>
                </a:solidFill>
              </a:rPr>
              <a:t>연구자와 임상가들이 강화제로서 선호하며</a:t>
            </a:r>
            <a:r>
              <a:rPr lang="en-US" altLang="ko-KR" dirty="0">
                <a:solidFill>
                  <a:prstClr val="black"/>
                </a:solidFill>
              </a:rPr>
              <a:t>,</a:t>
            </a:r>
            <a:r>
              <a:rPr lang="ko-KR" altLang="en-US" dirty="0">
                <a:solidFill>
                  <a:prstClr val="black"/>
                </a:solidFill>
              </a:rPr>
              <a:t> 음식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스낵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사탕이나 음료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초콜릿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음료수 등을 사용한다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ko-KR" altLang="en-US" dirty="0">
                <a:solidFill>
                  <a:schemeClr val="accent1"/>
                </a:solidFill>
              </a:rPr>
              <a:t>감각 </a:t>
            </a:r>
            <a:r>
              <a:rPr lang="ko-KR" altLang="en-US" dirty="0" err="1">
                <a:solidFill>
                  <a:schemeClr val="accent1"/>
                </a:solidFill>
              </a:rPr>
              <a:t>강화제</a:t>
            </a:r>
            <a:endParaRPr lang="en-US" altLang="ko-KR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prstClr val="black"/>
                </a:solidFill>
              </a:rPr>
              <a:t>- </a:t>
            </a:r>
            <a:r>
              <a:rPr lang="ko-KR" altLang="en-US" dirty="0">
                <a:solidFill>
                  <a:prstClr val="black"/>
                </a:solidFill>
              </a:rPr>
              <a:t>촉각적 자극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번쩍거리는 불빛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음악과 같은 다양한 감각 자극이 효과적인 강화제로 사용되어 진다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ko-KR" altLang="en-US" dirty="0">
                <a:solidFill>
                  <a:schemeClr val="accent1"/>
                </a:solidFill>
              </a:rPr>
              <a:t>물건 </a:t>
            </a:r>
            <a:r>
              <a:rPr lang="ko-KR" altLang="en-US" dirty="0" err="1">
                <a:solidFill>
                  <a:schemeClr val="accent1"/>
                </a:solidFill>
              </a:rPr>
              <a:t>강화제</a:t>
            </a:r>
            <a:endParaRPr lang="en-US" altLang="ko-KR" dirty="0">
              <a:solidFill>
                <a:schemeClr val="accent1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>
                <a:solidFill>
                  <a:prstClr val="black"/>
                </a:solidFill>
              </a:rPr>
              <a:t>스티커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장신구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학용품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장난감 등이 물건 강화제로 사용되어 진다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ko-KR" altLang="en-US" dirty="0">
                <a:solidFill>
                  <a:schemeClr val="accent1"/>
                </a:solidFill>
              </a:rPr>
              <a:t>활동 </a:t>
            </a:r>
            <a:r>
              <a:rPr lang="ko-KR" altLang="en-US" dirty="0" err="1">
                <a:solidFill>
                  <a:schemeClr val="accent1"/>
                </a:solidFill>
              </a:rPr>
              <a:t>강화제</a:t>
            </a:r>
            <a:endParaRPr lang="en-US" altLang="ko-KR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prstClr val="black"/>
                </a:solidFill>
              </a:rPr>
              <a:t>- </a:t>
            </a:r>
            <a:r>
              <a:rPr lang="ko-KR" altLang="en-US" dirty="0">
                <a:solidFill>
                  <a:prstClr val="black"/>
                </a:solidFill>
              </a:rPr>
              <a:t>특정활동에 참여 할 기회가 강화제의 기능을 할 때 그 행동을 활동 </a:t>
            </a:r>
            <a:r>
              <a:rPr lang="ko-KR" altLang="en-US" dirty="0" err="1">
                <a:solidFill>
                  <a:prstClr val="black"/>
                </a:solidFill>
              </a:rPr>
              <a:t>강화제라고</a:t>
            </a:r>
            <a:r>
              <a:rPr lang="ko-KR" altLang="en-US" dirty="0">
                <a:solidFill>
                  <a:prstClr val="black"/>
                </a:solidFill>
              </a:rPr>
              <a:t> 한다</a:t>
            </a:r>
            <a:r>
              <a:rPr lang="en-US" altLang="ko-KR" dirty="0">
                <a:solidFill>
                  <a:prstClr val="black"/>
                </a:solidFill>
              </a:rPr>
              <a:t>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ko-KR" altLang="en-US" dirty="0">
                <a:solidFill>
                  <a:schemeClr val="accent1"/>
                </a:solidFill>
              </a:rPr>
              <a:t>사회적 </a:t>
            </a:r>
            <a:r>
              <a:rPr lang="ko-KR" altLang="en-US" dirty="0" err="1">
                <a:solidFill>
                  <a:schemeClr val="accent1"/>
                </a:solidFill>
              </a:rPr>
              <a:t>강화제</a:t>
            </a:r>
            <a:endParaRPr lang="en-US" altLang="ko-KR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prstClr val="black"/>
                </a:solidFill>
              </a:rPr>
              <a:t>- </a:t>
            </a:r>
            <a:r>
              <a:rPr lang="ko-KR" altLang="en-US" dirty="0">
                <a:solidFill>
                  <a:prstClr val="black"/>
                </a:solidFill>
              </a:rPr>
              <a:t>신체적 접촉</a:t>
            </a:r>
            <a:r>
              <a:rPr lang="en-US" altLang="ko-KR" dirty="0">
                <a:solidFill>
                  <a:prstClr val="black"/>
                </a:solidFill>
              </a:rPr>
              <a:t>(</a:t>
            </a:r>
            <a:r>
              <a:rPr lang="ko-KR" altLang="en-US" dirty="0">
                <a:solidFill>
                  <a:prstClr val="black"/>
                </a:solidFill>
              </a:rPr>
              <a:t>포옹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등 두드리기 등</a:t>
            </a:r>
            <a:r>
              <a:rPr lang="en-US" altLang="ko-KR" dirty="0">
                <a:solidFill>
                  <a:prstClr val="black"/>
                </a:solidFill>
              </a:rPr>
              <a:t>), </a:t>
            </a:r>
            <a:r>
              <a:rPr lang="ko-KR" altLang="en-US" dirty="0">
                <a:solidFill>
                  <a:prstClr val="black"/>
                </a:solidFill>
              </a:rPr>
              <a:t>관심 칭찬 등이 사회적 강화제로 사용되어 진다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5" y="227845"/>
            <a:ext cx="4744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프로그램 </a:t>
            </a:r>
            <a:r>
              <a:rPr lang="ko-KR" altLang="en-US" sz="4800" b="1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실제적용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4800" b="1" dirty="0" err="1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강화물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)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6556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>
                <a:solidFill>
                  <a:prstClr val="white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72836" y="1763729"/>
            <a:ext cx="11592529" cy="1112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ko-KR" altLang="en-US" dirty="0">
                <a:solidFill>
                  <a:srgbClr val="4472C4"/>
                </a:solidFill>
              </a:rPr>
              <a:t> 적합한 강화자극의 선정과 사용은 행동을 변화시키는 필수적이고 기본적인 일이다</a:t>
            </a:r>
            <a:r>
              <a:rPr lang="en-US" altLang="ko-KR" dirty="0">
                <a:solidFill>
                  <a:srgbClr val="4472C4"/>
                </a:solidFill>
              </a:rPr>
              <a:t>. </a:t>
            </a:r>
            <a:r>
              <a:rPr lang="ko-KR" altLang="en-US" dirty="0">
                <a:solidFill>
                  <a:srgbClr val="4472C4"/>
                </a:solidFill>
              </a:rPr>
              <a:t>사람마다 취향과 취미가 다르고 입맛이 다를 뿐 아니라</a:t>
            </a:r>
            <a:r>
              <a:rPr lang="en-US" altLang="ko-KR" dirty="0">
                <a:solidFill>
                  <a:srgbClr val="4472C4"/>
                </a:solidFill>
              </a:rPr>
              <a:t>, </a:t>
            </a:r>
            <a:r>
              <a:rPr lang="ko-KR" altLang="en-US" dirty="0">
                <a:solidFill>
                  <a:srgbClr val="4472C4"/>
                </a:solidFill>
              </a:rPr>
              <a:t>수시로 선호도가 바뀌기 때문에 강화자극을 찾는 일은 간단한 일이 아니다</a:t>
            </a:r>
            <a:r>
              <a:rPr lang="en-US" altLang="ko-KR" dirty="0">
                <a:solidFill>
                  <a:srgbClr val="4472C4"/>
                </a:solidFill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2836" y="2870621"/>
            <a:ext cx="1159252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000" b="1" dirty="0">
                <a:solidFill>
                  <a:prstClr val="black"/>
                </a:solidFill>
              </a:rPr>
              <a:t>- </a:t>
            </a:r>
            <a:r>
              <a:rPr lang="ko-KR" altLang="en-US" sz="2000" b="1" dirty="0">
                <a:solidFill>
                  <a:prstClr val="black"/>
                </a:solidFill>
              </a:rPr>
              <a:t>질문법</a:t>
            </a:r>
            <a:endParaRPr lang="en-US" altLang="ko-KR" sz="2000" dirty="0">
              <a:solidFill>
                <a:prstClr val="black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dirty="0">
                <a:solidFill>
                  <a:prstClr val="black"/>
                </a:solidFill>
              </a:rPr>
              <a:t> ① </a:t>
            </a:r>
            <a:r>
              <a:rPr lang="ko-KR" altLang="en-US" dirty="0">
                <a:solidFill>
                  <a:prstClr val="black"/>
                </a:solidFill>
              </a:rPr>
              <a:t>당사자에게 직접적으로 무엇을 좋아하는지 물어본다</a:t>
            </a:r>
            <a:r>
              <a:rPr lang="en-US" altLang="ko-KR" dirty="0">
                <a:solidFill>
                  <a:prstClr val="black"/>
                </a:solidFill>
              </a:rPr>
              <a:t>.(</a:t>
            </a:r>
            <a:r>
              <a:rPr lang="ko-KR" altLang="en-US" dirty="0">
                <a:solidFill>
                  <a:prstClr val="black"/>
                </a:solidFill>
              </a:rPr>
              <a:t>예</a:t>
            </a:r>
            <a:r>
              <a:rPr lang="en-US" altLang="ko-KR" dirty="0">
                <a:solidFill>
                  <a:prstClr val="black"/>
                </a:solidFill>
              </a:rPr>
              <a:t>: </a:t>
            </a:r>
            <a:r>
              <a:rPr lang="ko-KR" altLang="en-US" dirty="0">
                <a:solidFill>
                  <a:prstClr val="black"/>
                </a:solidFill>
              </a:rPr>
              <a:t>자유시간에 무엇을 제일 하고 싶니</a:t>
            </a:r>
            <a:r>
              <a:rPr lang="en-US" altLang="ko-KR" dirty="0">
                <a:solidFill>
                  <a:prstClr val="black"/>
                </a:solidFill>
              </a:rPr>
              <a:t>? </a:t>
            </a:r>
            <a:r>
              <a:rPr lang="ko-KR" altLang="en-US" dirty="0">
                <a:solidFill>
                  <a:prstClr val="black"/>
                </a:solidFill>
              </a:rPr>
              <a:t>가장 좋아하는 음식은 무엇이니</a:t>
            </a:r>
            <a:r>
              <a:rPr lang="en-US" altLang="ko-KR" dirty="0">
                <a:solidFill>
                  <a:prstClr val="black"/>
                </a:solidFill>
              </a:rPr>
              <a:t>? </a:t>
            </a:r>
            <a:r>
              <a:rPr lang="ko-KR" altLang="en-US" dirty="0">
                <a:solidFill>
                  <a:prstClr val="black"/>
                </a:solidFill>
              </a:rPr>
              <a:t>무엇을 제일 가지고 싶니</a:t>
            </a:r>
            <a:r>
              <a:rPr lang="en-US" altLang="ko-KR" dirty="0">
                <a:solidFill>
                  <a:prstClr val="black"/>
                </a:solidFill>
              </a:rPr>
              <a:t>? </a:t>
            </a:r>
            <a:r>
              <a:rPr lang="ko-KR" altLang="en-US" dirty="0">
                <a:solidFill>
                  <a:prstClr val="black"/>
                </a:solidFill>
              </a:rPr>
              <a:t>등</a:t>
            </a:r>
            <a:r>
              <a:rPr lang="en-US" altLang="ko-KR" dirty="0">
                <a:solidFill>
                  <a:prstClr val="black"/>
                </a:solidFill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altLang="ko-KR" dirty="0">
                <a:solidFill>
                  <a:prstClr val="black"/>
                </a:solidFill>
              </a:rPr>
              <a:t> ② </a:t>
            </a:r>
            <a:r>
              <a:rPr lang="ko-KR" altLang="en-US" dirty="0">
                <a:solidFill>
                  <a:prstClr val="black"/>
                </a:solidFill>
              </a:rPr>
              <a:t>부모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형제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보호자 등과 같이 중요한 타인에게 물어본다</a:t>
            </a:r>
            <a:r>
              <a:rPr lang="en-US" altLang="ko-KR" dirty="0">
                <a:solidFill>
                  <a:prstClr val="black"/>
                </a:solidFill>
              </a:rPr>
              <a:t>.(</a:t>
            </a:r>
            <a:r>
              <a:rPr lang="en-US" altLang="ko-KR" dirty="0" err="1">
                <a:solidFill>
                  <a:prstClr val="black"/>
                </a:solidFill>
              </a:rPr>
              <a:t>Reinforcer</a:t>
            </a:r>
            <a:r>
              <a:rPr lang="en-US" altLang="ko-KR" dirty="0">
                <a:solidFill>
                  <a:prstClr val="black"/>
                </a:solidFill>
              </a:rPr>
              <a:t> Assessment for Individuals with Severe Disabilities : RAISD)</a:t>
            </a:r>
          </a:p>
          <a:p>
            <a:pPr>
              <a:lnSpc>
                <a:spcPct val="200000"/>
              </a:lnSpc>
            </a:pPr>
            <a:endParaRPr lang="en-US" altLang="ko-KR" dirty="0">
              <a:solidFill>
                <a:prstClr val="black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391948" y="1249337"/>
            <a:ext cx="4629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강화자극의 선정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5" y="227845"/>
            <a:ext cx="4744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프로그램 실제적용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4800" b="1" dirty="0" err="1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강화물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)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62485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>
                <a:solidFill>
                  <a:prstClr val="white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72836" y="1890597"/>
            <a:ext cx="115925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Tx/>
              <a:buChar char="-"/>
            </a:pPr>
            <a:r>
              <a:rPr lang="ko-KR" altLang="en-US" sz="2000" b="1" dirty="0">
                <a:solidFill>
                  <a:prstClr val="black"/>
                </a:solidFill>
              </a:rPr>
              <a:t>관찰법</a:t>
            </a:r>
            <a:endParaRPr lang="en-US" altLang="ko-KR" sz="2000" b="1" dirty="0">
              <a:solidFill>
                <a:prstClr val="black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dirty="0">
                <a:solidFill>
                  <a:prstClr val="black"/>
                </a:solidFill>
              </a:rPr>
              <a:t>강화자극을 확인할 수 있는 가장 효과적인 방법으로 아동을 직접 관찰하는 것이다</a:t>
            </a:r>
            <a:r>
              <a:rPr lang="en-US" altLang="ko-KR" dirty="0">
                <a:solidFill>
                  <a:prstClr val="black"/>
                </a:solidFill>
              </a:rPr>
              <a:t>. </a:t>
            </a:r>
            <a:r>
              <a:rPr lang="ko-KR" altLang="en-US" dirty="0">
                <a:solidFill>
                  <a:prstClr val="black"/>
                </a:solidFill>
              </a:rPr>
              <a:t>다양한 활동을 자유롭게 선택할 수 있는 상황에서 아동의 행동을 직접 관찰 기록함으로써 유익한 정보를 많이 얻을 수 있다</a:t>
            </a:r>
            <a:r>
              <a:rPr lang="en-US" altLang="ko-KR" dirty="0">
                <a:solidFill>
                  <a:prstClr val="black"/>
                </a:solidFill>
              </a:rPr>
              <a:t>.(</a:t>
            </a:r>
            <a:r>
              <a:rPr lang="ko-KR" altLang="en-US" dirty="0">
                <a:solidFill>
                  <a:prstClr val="black"/>
                </a:solidFill>
              </a:rPr>
              <a:t>시간의 문제</a:t>
            </a:r>
            <a:r>
              <a:rPr lang="en-US" altLang="ko-KR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2835" y="3923677"/>
            <a:ext cx="115925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000" b="1" dirty="0">
                <a:solidFill>
                  <a:prstClr val="black"/>
                </a:solidFill>
              </a:rPr>
              <a:t>- </a:t>
            </a:r>
            <a:r>
              <a:rPr lang="ko-KR" altLang="en-US" sz="2000" b="1" dirty="0" err="1">
                <a:solidFill>
                  <a:prstClr val="black"/>
                </a:solidFill>
              </a:rPr>
              <a:t>강화표집</a:t>
            </a:r>
            <a:endParaRPr lang="en-US" altLang="ko-KR" sz="2000" dirty="0">
              <a:solidFill>
                <a:prstClr val="black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dirty="0">
                <a:solidFill>
                  <a:prstClr val="black"/>
                </a:solidFill>
              </a:rPr>
              <a:t>아동이 좋아할 만한 과자나 음료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장난감과 같은 물건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기타 다양한 활동의 기회를 제공하여 잠시 경험하도록 한 다음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좋아하는 것을 선택하도록 하는 방법이다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5" y="227845"/>
            <a:ext cx="4744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프로그램 실제적용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4800" b="1" dirty="0" err="1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강화물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)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7944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>
                <a:solidFill>
                  <a:prstClr val="white"/>
                </a:solidFill>
              </a:endParaRPr>
            </a:p>
          </p:txBody>
        </p:sp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F1C38693-8719-44A7-9302-EBA6FB10C1B2}"/>
              </a:ext>
            </a:extLst>
          </p:cNvPr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07858" y="1395516"/>
            <a:ext cx="3600000" cy="504000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6B0D4AE9-65D3-4760-9156-4728AF0252E9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387634" y="1374716"/>
            <a:ext cx="3600000" cy="5040000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8E01B4E9-3D51-4410-AAB7-D3260493879A}"/>
              </a:ext>
            </a:extLst>
          </p:cNvPr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8319167" y="1374716"/>
            <a:ext cx="3600000" cy="504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5" y="227845"/>
            <a:ext cx="4744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프로그램 실제적용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4800" b="1" dirty="0" err="1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강화물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)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48297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>
                <a:solidFill>
                  <a:prstClr val="white"/>
                </a:solidFill>
              </a:endParaRPr>
            </a:p>
          </p:txBody>
        </p:sp>
      </p:grpSp>
      <p:sp>
        <p:nvSpPr>
          <p:cNvPr id="6" name="막힌 원호 5">
            <a:extLst>
              <a:ext uri="{FF2B5EF4-FFF2-40B4-BE49-F238E27FC236}">
                <a16:creationId xmlns:a16="http://schemas.microsoft.com/office/drawing/2014/main" id="{6D8E9CCC-3830-4C5F-95D0-40A3374E05F1}"/>
              </a:ext>
            </a:extLst>
          </p:cNvPr>
          <p:cNvSpPr/>
          <p:nvPr/>
        </p:nvSpPr>
        <p:spPr>
          <a:xfrm>
            <a:off x="3204182" y="1678306"/>
            <a:ext cx="4499187" cy="4499187"/>
          </a:xfrm>
          <a:prstGeom prst="blockArc">
            <a:avLst>
              <a:gd name="adj1" fmla="val 10028571"/>
              <a:gd name="adj2" fmla="val 13114286"/>
              <a:gd name="adj3" fmla="val 3905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막힌 원호 6">
            <a:extLst>
              <a:ext uri="{FF2B5EF4-FFF2-40B4-BE49-F238E27FC236}">
                <a16:creationId xmlns:a16="http://schemas.microsoft.com/office/drawing/2014/main" id="{163DA12E-E6F5-4AB4-897F-B9BBA574C09A}"/>
              </a:ext>
            </a:extLst>
          </p:cNvPr>
          <p:cNvSpPr/>
          <p:nvPr/>
        </p:nvSpPr>
        <p:spPr>
          <a:xfrm>
            <a:off x="3204799" y="1681018"/>
            <a:ext cx="4499187" cy="4499187"/>
          </a:xfrm>
          <a:prstGeom prst="blockArc">
            <a:avLst>
              <a:gd name="adj1" fmla="val 6942399"/>
              <a:gd name="adj2" fmla="val 10032906"/>
              <a:gd name="adj3" fmla="val 3905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coolSlant"/>
            <a:contourClr>
              <a:schemeClr val="bg1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막힌 원호 8">
            <a:extLst>
              <a:ext uri="{FF2B5EF4-FFF2-40B4-BE49-F238E27FC236}">
                <a16:creationId xmlns:a16="http://schemas.microsoft.com/office/drawing/2014/main" id="{59245215-A5EB-44F0-8CD5-55B70EAB09AE}"/>
              </a:ext>
            </a:extLst>
          </p:cNvPr>
          <p:cNvSpPr/>
          <p:nvPr/>
        </p:nvSpPr>
        <p:spPr>
          <a:xfrm>
            <a:off x="3201673" y="1679516"/>
            <a:ext cx="4499187" cy="4499187"/>
          </a:xfrm>
          <a:prstGeom prst="blockArc">
            <a:avLst>
              <a:gd name="adj1" fmla="val 3852802"/>
              <a:gd name="adj2" fmla="val 6936994"/>
              <a:gd name="adj3" fmla="val 3905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coolSlant"/>
            <a:contourClr>
              <a:schemeClr val="bg1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막힌 원호 9">
            <a:extLst>
              <a:ext uri="{FF2B5EF4-FFF2-40B4-BE49-F238E27FC236}">
                <a16:creationId xmlns:a16="http://schemas.microsoft.com/office/drawing/2014/main" id="{57868E92-93F4-419E-885B-F78CE2BE9EAC}"/>
              </a:ext>
            </a:extLst>
          </p:cNvPr>
          <p:cNvSpPr/>
          <p:nvPr/>
        </p:nvSpPr>
        <p:spPr>
          <a:xfrm>
            <a:off x="3204182" y="1678306"/>
            <a:ext cx="4499187" cy="4499187"/>
          </a:xfrm>
          <a:prstGeom prst="blockArc">
            <a:avLst>
              <a:gd name="adj1" fmla="val 771429"/>
              <a:gd name="adj2" fmla="val 3857143"/>
              <a:gd name="adj3" fmla="val 3905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coolSlant"/>
            <a:contourClr>
              <a:schemeClr val="bg1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막힌 원호 11">
            <a:extLst>
              <a:ext uri="{FF2B5EF4-FFF2-40B4-BE49-F238E27FC236}">
                <a16:creationId xmlns:a16="http://schemas.microsoft.com/office/drawing/2014/main" id="{AC9F9222-4896-4C49-B024-63FEDFE6ED10}"/>
              </a:ext>
            </a:extLst>
          </p:cNvPr>
          <p:cNvSpPr/>
          <p:nvPr/>
        </p:nvSpPr>
        <p:spPr>
          <a:xfrm>
            <a:off x="3204182" y="1678306"/>
            <a:ext cx="4499187" cy="4499187"/>
          </a:xfrm>
          <a:prstGeom prst="blockArc">
            <a:avLst>
              <a:gd name="adj1" fmla="val 19285714"/>
              <a:gd name="adj2" fmla="val 771429"/>
              <a:gd name="adj3" fmla="val 3905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coolSlant"/>
            <a:contourClr>
              <a:schemeClr val="bg1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5" name="그룹 24">
            <a:extLst>
              <a:ext uri="{FF2B5EF4-FFF2-40B4-BE49-F238E27FC236}">
                <a16:creationId xmlns:a16="http://schemas.microsoft.com/office/drawing/2014/main" id="{232B5459-9F8E-42D6-8BEA-914FFD28E3EF}"/>
              </a:ext>
            </a:extLst>
          </p:cNvPr>
          <p:cNvGrpSpPr/>
          <p:nvPr/>
        </p:nvGrpSpPr>
        <p:grpSpPr>
          <a:xfrm>
            <a:off x="3204182" y="1678306"/>
            <a:ext cx="4499187" cy="4499187"/>
            <a:chOff x="3204182" y="1678306"/>
            <a:chExt cx="4499187" cy="4499187"/>
          </a:xfrm>
        </p:grpSpPr>
        <p:sp>
          <p:nvSpPr>
            <p:cNvPr id="13" name="막힌 원호 12">
              <a:extLst>
                <a:ext uri="{FF2B5EF4-FFF2-40B4-BE49-F238E27FC236}">
                  <a16:creationId xmlns:a16="http://schemas.microsoft.com/office/drawing/2014/main" id="{74E2CE9B-6D2D-4576-ADFF-E05E6657C343}"/>
                </a:ext>
              </a:extLst>
            </p:cNvPr>
            <p:cNvSpPr/>
            <p:nvPr/>
          </p:nvSpPr>
          <p:spPr>
            <a:xfrm>
              <a:off x="3204182" y="1678306"/>
              <a:ext cx="4499187" cy="4499187"/>
            </a:xfrm>
            <a:prstGeom prst="blockArc">
              <a:avLst>
                <a:gd name="adj1" fmla="val 16200000"/>
                <a:gd name="adj2" fmla="val 19285714"/>
                <a:gd name="adj3" fmla="val 3905"/>
              </a:avLst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coolSlant"/>
              <a:contourClr>
                <a:schemeClr val="bg1"/>
              </a:contourClr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막힌 원호 4">
              <a:extLst>
                <a:ext uri="{FF2B5EF4-FFF2-40B4-BE49-F238E27FC236}">
                  <a16:creationId xmlns:a16="http://schemas.microsoft.com/office/drawing/2014/main" id="{7969CE45-EB9E-4B2C-B27D-4E8B901103D1}"/>
                </a:ext>
              </a:extLst>
            </p:cNvPr>
            <p:cNvSpPr/>
            <p:nvPr/>
          </p:nvSpPr>
          <p:spPr>
            <a:xfrm>
              <a:off x="3204182" y="1678306"/>
              <a:ext cx="4499187" cy="4499187"/>
            </a:xfrm>
            <a:prstGeom prst="blockArc">
              <a:avLst>
                <a:gd name="adj1" fmla="val 13114286"/>
                <a:gd name="adj2" fmla="val 16200000"/>
                <a:gd name="adj3" fmla="val 3905"/>
              </a:avLst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자유형: 도형 13">
              <a:extLst>
                <a:ext uri="{FF2B5EF4-FFF2-40B4-BE49-F238E27FC236}">
                  <a16:creationId xmlns:a16="http://schemas.microsoft.com/office/drawing/2014/main" id="{35628189-9C38-4D1E-9A71-3A423ACDA815}"/>
                </a:ext>
              </a:extLst>
            </p:cNvPr>
            <p:cNvSpPr/>
            <p:nvPr/>
          </p:nvSpPr>
          <p:spPr>
            <a:xfrm>
              <a:off x="4582292" y="3056417"/>
              <a:ext cx="1742966" cy="1742966"/>
            </a:xfrm>
            <a:custGeom>
              <a:avLst/>
              <a:gdLst>
                <a:gd name="connsiteX0" fmla="*/ 0 w 1742966"/>
                <a:gd name="connsiteY0" fmla="*/ 871483 h 1742966"/>
                <a:gd name="connsiteX1" fmla="*/ 871483 w 1742966"/>
                <a:gd name="connsiteY1" fmla="*/ 0 h 1742966"/>
                <a:gd name="connsiteX2" fmla="*/ 1742966 w 1742966"/>
                <a:gd name="connsiteY2" fmla="*/ 871483 h 1742966"/>
                <a:gd name="connsiteX3" fmla="*/ 871483 w 1742966"/>
                <a:gd name="connsiteY3" fmla="*/ 1742966 h 1742966"/>
                <a:gd name="connsiteX4" fmla="*/ 0 w 1742966"/>
                <a:gd name="connsiteY4" fmla="*/ 871483 h 174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2966" h="1742966">
                  <a:moveTo>
                    <a:pt x="0" y="871483"/>
                  </a:moveTo>
                  <a:cubicBezTo>
                    <a:pt x="0" y="390176"/>
                    <a:pt x="390176" y="0"/>
                    <a:pt x="871483" y="0"/>
                  </a:cubicBezTo>
                  <a:cubicBezTo>
                    <a:pt x="1352790" y="0"/>
                    <a:pt x="1742966" y="390176"/>
                    <a:pt x="1742966" y="871483"/>
                  </a:cubicBezTo>
                  <a:cubicBezTo>
                    <a:pt x="1742966" y="1352790"/>
                    <a:pt x="1352790" y="1742966"/>
                    <a:pt x="871483" y="1742966"/>
                  </a:cubicBezTo>
                  <a:cubicBezTo>
                    <a:pt x="390176" y="1742966"/>
                    <a:pt x="0" y="1352790"/>
                    <a:pt x="0" y="871483"/>
                  </a:cubicBez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coolSlan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5731" tIns="285731" rIns="285731" bIns="285731" numCol="1" spcCol="1270" anchor="ctr" anchorCtr="0">
              <a:noAutofit/>
            </a:bodyPr>
            <a:lstStyle/>
            <a:p>
              <a:pPr marL="0" lvl="0" indent="0" algn="ctr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ko-KR" altLang="en-US" sz="2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효과적</a:t>
              </a:r>
              <a:endParaRPr lang="en-US" altLang="ko-KR" sz="24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marL="0" lvl="0" indent="0" algn="ctr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ko-KR" altLang="en-US" sz="2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강화</a:t>
              </a:r>
            </a:p>
          </p:txBody>
        </p:sp>
      </p:grpSp>
      <p:sp>
        <p:nvSpPr>
          <p:cNvPr id="16" name="자유형: 도형 15">
            <a:extLst>
              <a:ext uri="{FF2B5EF4-FFF2-40B4-BE49-F238E27FC236}">
                <a16:creationId xmlns:a16="http://schemas.microsoft.com/office/drawing/2014/main" id="{ACD1C73B-B256-4F3B-AB60-8F90D87C2105}"/>
              </a:ext>
            </a:extLst>
          </p:cNvPr>
          <p:cNvSpPr/>
          <p:nvPr/>
        </p:nvSpPr>
        <p:spPr>
          <a:xfrm>
            <a:off x="4843737" y="1112191"/>
            <a:ext cx="1220076" cy="1220076"/>
          </a:xfrm>
          <a:custGeom>
            <a:avLst/>
            <a:gdLst>
              <a:gd name="connsiteX0" fmla="*/ 0 w 1220076"/>
              <a:gd name="connsiteY0" fmla="*/ 610038 h 1220076"/>
              <a:gd name="connsiteX1" fmla="*/ 610038 w 1220076"/>
              <a:gd name="connsiteY1" fmla="*/ 0 h 1220076"/>
              <a:gd name="connsiteX2" fmla="*/ 1220076 w 1220076"/>
              <a:gd name="connsiteY2" fmla="*/ 610038 h 1220076"/>
              <a:gd name="connsiteX3" fmla="*/ 610038 w 1220076"/>
              <a:gd name="connsiteY3" fmla="*/ 1220076 h 1220076"/>
              <a:gd name="connsiteX4" fmla="*/ 0 w 1220076"/>
              <a:gd name="connsiteY4" fmla="*/ 610038 h 122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076" h="1220076">
                <a:moveTo>
                  <a:pt x="0" y="610038"/>
                </a:moveTo>
                <a:cubicBezTo>
                  <a:pt x="0" y="273123"/>
                  <a:pt x="273123" y="0"/>
                  <a:pt x="610038" y="0"/>
                </a:cubicBezTo>
                <a:cubicBezTo>
                  <a:pt x="946953" y="0"/>
                  <a:pt x="1220076" y="273123"/>
                  <a:pt x="1220076" y="610038"/>
                </a:cubicBezTo>
                <a:cubicBezTo>
                  <a:pt x="1220076" y="946953"/>
                  <a:pt x="946953" y="1220076"/>
                  <a:pt x="610038" y="1220076"/>
                </a:cubicBezTo>
                <a:cubicBezTo>
                  <a:pt x="273123" y="1220076"/>
                  <a:pt x="0" y="946953"/>
                  <a:pt x="0" y="610038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coolSlan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8996" tIns="198996" rIns="198996" bIns="198996" numCol="1" spcCol="1270" anchor="ctr" anchorCtr="0">
            <a:noAutofit/>
          </a:bodyPr>
          <a:lstStyle/>
          <a:p>
            <a:pPr marL="0" lvl="0" indent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altLang="en-US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쉬운</a:t>
            </a:r>
            <a:endParaRPr lang="en-US" altLang="ko-KR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lvl="0" indent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altLang="en-US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기준설정</a:t>
            </a:r>
          </a:p>
        </p:txBody>
      </p:sp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0E6DA217-3CE1-4E56-B815-A8744F34820E}"/>
              </a:ext>
            </a:extLst>
          </p:cNvPr>
          <p:cNvSpPr/>
          <p:nvPr/>
        </p:nvSpPr>
        <p:spPr>
          <a:xfrm>
            <a:off x="6568201" y="1942648"/>
            <a:ext cx="1220076" cy="1220076"/>
          </a:xfrm>
          <a:custGeom>
            <a:avLst/>
            <a:gdLst>
              <a:gd name="connsiteX0" fmla="*/ 0 w 1220076"/>
              <a:gd name="connsiteY0" fmla="*/ 610038 h 1220076"/>
              <a:gd name="connsiteX1" fmla="*/ 610038 w 1220076"/>
              <a:gd name="connsiteY1" fmla="*/ 0 h 1220076"/>
              <a:gd name="connsiteX2" fmla="*/ 1220076 w 1220076"/>
              <a:gd name="connsiteY2" fmla="*/ 610038 h 1220076"/>
              <a:gd name="connsiteX3" fmla="*/ 610038 w 1220076"/>
              <a:gd name="connsiteY3" fmla="*/ 1220076 h 1220076"/>
              <a:gd name="connsiteX4" fmla="*/ 0 w 1220076"/>
              <a:gd name="connsiteY4" fmla="*/ 610038 h 122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076" h="1220076">
                <a:moveTo>
                  <a:pt x="0" y="610038"/>
                </a:moveTo>
                <a:cubicBezTo>
                  <a:pt x="0" y="273123"/>
                  <a:pt x="273123" y="0"/>
                  <a:pt x="610038" y="0"/>
                </a:cubicBezTo>
                <a:cubicBezTo>
                  <a:pt x="946953" y="0"/>
                  <a:pt x="1220076" y="273123"/>
                  <a:pt x="1220076" y="610038"/>
                </a:cubicBezTo>
                <a:cubicBezTo>
                  <a:pt x="1220076" y="946953"/>
                  <a:pt x="946953" y="1220076"/>
                  <a:pt x="610038" y="1220076"/>
                </a:cubicBezTo>
                <a:cubicBezTo>
                  <a:pt x="273123" y="1220076"/>
                  <a:pt x="0" y="946953"/>
                  <a:pt x="0" y="610038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coolSlan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8996" tIns="198996" rIns="198996" bIns="198996" numCol="1" spcCol="1270" anchor="ctr" anchorCtr="0">
            <a:noAutofit/>
          </a:bodyPr>
          <a:lstStyle/>
          <a:p>
            <a:pPr marL="0" lvl="0" indent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altLang="en-US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충분한</a:t>
            </a:r>
            <a:endParaRPr lang="en-US" altLang="ko-KR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lvl="0" indent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altLang="en-US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크기</a:t>
            </a:r>
          </a:p>
        </p:txBody>
      </p:sp>
      <p:sp>
        <p:nvSpPr>
          <p:cNvPr id="18" name="자유형: 도형 17">
            <a:extLst>
              <a:ext uri="{FF2B5EF4-FFF2-40B4-BE49-F238E27FC236}">
                <a16:creationId xmlns:a16="http://schemas.microsoft.com/office/drawing/2014/main" id="{D9515A1F-BC91-4AE8-94B3-4144CF0B04A3}"/>
              </a:ext>
            </a:extLst>
          </p:cNvPr>
          <p:cNvSpPr/>
          <p:nvPr/>
        </p:nvSpPr>
        <p:spPr>
          <a:xfrm>
            <a:off x="6994108" y="3808670"/>
            <a:ext cx="1220076" cy="1220076"/>
          </a:xfrm>
          <a:custGeom>
            <a:avLst/>
            <a:gdLst>
              <a:gd name="connsiteX0" fmla="*/ 0 w 1220076"/>
              <a:gd name="connsiteY0" fmla="*/ 610038 h 1220076"/>
              <a:gd name="connsiteX1" fmla="*/ 610038 w 1220076"/>
              <a:gd name="connsiteY1" fmla="*/ 0 h 1220076"/>
              <a:gd name="connsiteX2" fmla="*/ 1220076 w 1220076"/>
              <a:gd name="connsiteY2" fmla="*/ 610038 h 1220076"/>
              <a:gd name="connsiteX3" fmla="*/ 610038 w 1220076"/>
              <a:gd name="connsiteY3" fmla="*/ 1220076 h 1220076"/>
              <a:gd name="connsiteX4" fmla="*/ 0 w 1220076"/>
              <a:gd name="connsiteY4" fmla="*/ 610038 h 122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076" h="1220076">
                <a:moveTo>
                  <a:pt x="0" y="610038"/>
                </a:moveTo>
                <a:cubicBezTo>
                  <a:pt x="0" y="273123"/>
                  <a:pt x="273123" y="0"/>
                  <a:pt x="610038" y="0"/>
                </a:cubicBezTo>
                <a:cubicBezTo>
                  <a:pt x="946953" y="0"/>
                  <a:pt x="1220076" y="273123"/>
                  <a:pt x="1220076" y="610038"/>
                </a:cubicBezTo>
                <a:cubicBezTo>
                  <a:pt x="1220076" y="946953"/>
                  <a:pt x="946953" y="1220076"/>
                  <a:pt x="610038" y="1220076"/>
                </a:cubicBezTo>
                <a:cubicBezTo>
                  <a:pt x="273123" y="1220076"/>
                  <a:pt x="0" y="946953"/>
                  <a:pt x="0" y="610038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coolSlan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8996" tIns="198996" rIns="198996" bIns="198996" numCol="1" spcCol="1270" anchor="ctr" anchorCtr="0">
            <a:noAutofit/>
          </a:bodyPr>
          <a:lstStyle/>
          <a:p>
            <a:pPr marL="0" lvl="0" indent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altLang="en-US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다양한</a:t>
            </a:r>
            <a:endParaRPr lang="en-US" altLang="ko-KR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lvl="0" indent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altLang="en-US" sz="1600" b="0" kern="120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강화제</a:t>
            </a:r>
            <a:endParaRPr lang="ko-KR" altLang="en-US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자유형: 도형 19">
            <a:extLst>
              <a:ext uri="{FF2B5EF4-FFF2-40B4-BE49-F238E27FC236}">
                <a16:creationId xmlns:a16="http://schemas.microsoft.com/office/drawing/2014/main" id="{60F0B364-D581-4526-914C-B53BDAA98BEE}"/>
              </a:ext>
            </a:extLst>
          </p:cNvPr>
          <p:cNvSpPr/>
          <p:nvPr/>
        </p:nvSpPr>
        <p:spPr>
          <a:xfrm>
            <a:off x="5800742" y="5305103"/>
            <a:ext cx="1220076" cy="1220076"/>
          </a:xfrm>
          <a:custGeom>
            <a:avLst/>
            <a:gdLst>
              <a:gd name="connsiteX0" fmla="*/ 0 w 1220076"/>
              <a:gd name="connsiteY0" fmla="*/ 610038 h 1220076"/>
              <a:gd name="connsiteX1" fmla="*/ 610038 w 1220076"/>
              <a:gd name="connsiteY1" fmla="*/ 0 h 1220076"/>
              <a:gd name="connsiteX2" fmla="*/ 1220076 w 1220076"/>
              <a:gd name="connsiteY2" fmla="*/ 610038 h 1220076"/>
              <a:gd name="connsiteX3" fmla="*/ 610038 w 1220076"/>
              <a:gd name="connsiteY3" fmla="*/ 1220076 h 1220076"/>
              <a:gd name="connsiteX4" fmla="*/ 0 w 1220076"/>
              <a:gd name="connsiteY4" fmla="*/ 610038 h 122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076" h="1220076">
                <a:moveTo>
                  <a:pt x="0" y="610038"/>
                </a:moveTo>
                <a:cubicBezTo>
                  <a:pt x="0" y="273123"/>
                  <a:pt x="273123" y="0"/>
                  <a:pt x="610038" y="0"/>
                </a:cubicBezTo>
                <a:cubicBezTo>
                  <a:pt x="946953" y="0"/>
                  <a:pt x="1220076" y="273123"/>
                  <a:pt x="1220076" y="610038"/>
                </a:cubicBezTo>
                <a:cubicBezTo>
                  <a:pt x="1220076" y="946953"/>
                  <a:pt x="946953" y="1220076"/>
                  <a:pt x="610038" y="1220076"/>
                </a:cubicBezTo>
                <a:cubicBezTo>
                  <a:pt x="273123" y="1220076"/>
                  <a:pt x="0" y="946953"/>
                  <a:pt x="0" y="610038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coolSlan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8996" tIns="198996" rIns="198996" bIns="198996" numCol="1" spcCol="1270" anchor="ctr" anchorCtr="0">
            <a:noAutofit/>
          </a:bodyPr>
          <a:lstStyle/>
          <a:p>
            <a:pPr marL="0" lvl="0" indent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altLang="en-US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수반성의</a:t>
            </a:r>
            <a:endParaRPr lang="en-US" altLang="ko-KR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lvl="0" indent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altLang="en-US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원리</a:t>
            </a:r>
            <a:endParaRPr lang="en-US" altLang="ko-KR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자유형: 도형 20">
            <a:extLst>
              <a:ext uri="{FF2B5EF4-FFF2-40B4-BE49-F238E27FC236}">
                <a16:creationId xmlns:a16="http://schemas.microsoft.com/office/drawing/2014/main" id="{6E77950A-35B8-4E9A-957E-04072F296B05}"/>
              </a:ext>
            </a:extLst>
          </p:cNvPr>
          <p:cNvSpPr/>
          <p:nvPr/>
        </p:nvSpPr>
        <p:spPr>
          <a:xfrm>
            <a:off x="3887614" y="5307942"/>
            <a:ext cx="1220076" cy="1220076"/>
          </a:xfrm>
          <a:custGeom>
            <a:avLst/>
            <a:gdLst>
              <a:gd name="connsiteX0" fmla="*/ 0 w 1220076"/>
              <a:gd name="connsiteY0" fmla="*/ 610038 h 1220076"/>
              <a:gd name="connsiteX1" fmla="*/ 610038 w 1220076"/>
              <a:gd name="connsiteY1" fmla="*/ 0 h 1220076"/>
              <a:gd name="connsiteX2" fmla="*/ 1220076 w 1220076"/>
              <a:gd name="connsiteY2" fmla="*/ 610038 h 1220076"/>
              <a:gd name="connsiteX3" fmla="*/ 610038 w 1220076"/>
              <a:gd name="connsiteY3" fmla="*/ 1220076 h 1220076"/>
              <a:gd name="connsiteX4" fmla="*/ 0 w 1220076"/>
              <a:gd name="connsiteY4" fmla="*/ 610038 h 122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076" h="1220076">
                <a:moveTo>
                  <a:pt x="0" y="610038"/>
                </a:moveTo>
                <a:cubicBezTo>
                  <a:pt x="0" y="273123"/>
                  <a:pt x="273123" y="0"/>
                  <a:pt x="610038" y="0"/>
                </a:cubicBezTo>
                <a:cubicBezTo>
                  <a:pt x="946953" y="0"/>
                  <a:pt x="1220076" y="273123"/>
                  <a:pt x="1220076" y="610038"/>
                </a:cubicBezTo>
                <a:cubicBezTo>
                  <a:pt x="1220076" y="946953"/>
                  <a:pt x="946953" y="1220076"/>
                  <a:pt x="610038" y="1220076"/>
                </a:cubicBezTo>
                <a:cubicBezTo>
                  <a:pt x="273123" y="1220076"/>
                  <a:pt x="0" y="946953"/>
                  <a:pt x="0" y="610038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coolSlan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8996" tIns="198996" rIns="198996" bIns="198996" numCol="1" spcCol="1270" anchor="ctr" anchorCtr="0">
            <a:noAutofit/>
          </a:bodyPr>
          <a:lstStyle/>
          <a:p>
            <a:pPr marL="0" lvl="0" indent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altLang="en-US" sz="1600" b="0" kern="120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즉각성의</a:t>
            </a:r>
            <a:endParaRPr lang="en-US" altLang="ko-KR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lvl="0" indent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altLang="en-US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원리</a:t>
            </a:r>
            <a:endParaRPr lang="en-US" altLang="ko-KR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자유형: 도형 21">
            <a:extLst>
              <a:ext uri="{FF2B5EF4-FFF2-40B4-BE49-F238E27FC236}">
                <a16:creationId xmlns:a16="http://schemas.microsoft.com/office/drawing/2014/main" id="{49A7922A-3F81-4637-9697-7E1AA56BD187}"/>
              </a:ext>
            </a:extLst>
          </p:cNvPr>
          <p:cNvSpPr/>
          <p:nvPr/>
        </p:nvSpPr>
        <p:spPr>
          <a:xfrm>
            <a:off x="2693367" y="3808670"/>
            <a:ext cx="1220076" cy="1220076"/>
          </a:xfrm>
          <a:custGeom>
            <a:avLst/>
            <a:gdLst>
              <a:gd name="connsiteX0" fmla="*/ 0 w 1220076"/>
              <a:gd name="connsiteY0" fmla="*/ 610038 h 1220076"/>
              <a:gd name="connsiteX1" fmla="*/ 610038 w 1220076"/>
              <a:gd name="connsiteY1" fmla="*/ 0 h 1220076"/>
              <a:gd name="connsiteX2" fmla="*/ 1220076 w 1220076"/>
              <a:gd name="connsiteY2" fmla="*/ 610038 h 1220076"/>
              <a:gd name="connsiteX3" fmla="*/ 610038 w 1220076"/>
              <a:gd name="connsiteY3" fmla="*/ 1220076 h 1220076"/>
              <a:gd name="connsiteX4" fmla="*/ 0 w 1220076"/>
              <a:gd name="connsiteY4" fmla="*/ 610038 h 122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076" h="1220076">
                <a:moveTo>
                  <a:pt x="0" y="610038"/>
                </a:moveTo>
                <a:cubicBezTo>
                  <a:pt x="0" y="273123"/>
                  <a:pt x="273123" y="0"/>
                  <a:pt x="610038" y="0"/>
                </a:cubicBezTo>
                <a:cubicBezTo>
                  <a:pt x="946953" y="0"/>
                  <a:pt x="1220076" y="273123"/>
                  <a:pt x="1220076" y="610038"/>
                </a:cubicBezTo>
                <a:cubicBezTo>
                  <a:pt x="1220076" y="946953"/>
                  <a:pt x="946953" y="1220076"/>
                  <a:pt x="610038" y="1220076"/>
                </a:cubicBezTo>
                <a:cubicBezTo>
                  <a:pt x="273123" y="1220076"/>
                  <a:pt x="0" y="946953"/>
                  <a:pt x="0" y="610038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coolSlan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8996" tIns="198996" rIns="198996" bIns="198996" numCol="1" spcCol="1270" anchor="ctr" anchorCtr="0">
            <a:noAutofit/>
          </a:bodyPr>
          <a:lstStyle/>
          <a:p>
            <a:pPr marL="0" lvl="0" indent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altLang="en-US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연속강화</a:t>
            </a:r>
            <a:endParaRPr lang="en-US" altLang="ko-KR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lvl="0" indent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altLang="en-US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간헐강화</a:t>
            </a:r>
          </a:p>
        </p:txBody>
      </p:sp>
      <p:sp>
        <p:nvSpPr>
          <p:cNvPr id="23" name="자유형: 도형 22">
            <a:extLst>
              <a:ext uri="{FF2B5EF4-FFF2-40B4-BE49-F238E27FC236}">
                <a16:creationId xmlns:a16="http://schemas.microsoft.com/office/drawing/2014/main" id="{8F541534-DF99-4ECB-B674-FB77D83D6EF6}"/>
              </a:ext>
            </a:extLst>
          </p:cNvPr>
          <p:cNvSpPr/>
          <p:nvPr/>
        </p:nvSpPr>
        <p:spPr>
          <a:xfrm>
            <a:off x="3119274" y="1942648"/>
            <a:ext cx="1220076" cy="1220076"/>
          </a:xfrm>
          <a:custGeom>
            <a:avLst/>
            <a:gdLst>
              <a:gd name="connsiteX0" fmla="*/ 0 w 1220076"/>
              <a:gd name="connsiteY0" fmla="*/ 610038 h 1220076"/>
              <a:gd name="connsiteX1" fmla="*/ 610038 w 1220076"/>
              <a:gd name="connsiteY1" fmla="*/ 0 h 1220076"/>
              <a:gd name="connsiteX2" fmla="*/ 1220076 w 1220076"/>
              <a:gd name="connsiteY2" fmla="*/ 610038 h 1220076"/>
              <a:gd name="connsiteX3" fmla="*/ 610038 w 1220076"/>
              <a:gd name="connsiteY3" fmla="*/ 1220076 h 1220076"/>
              <a:gd name="connsiteX4" fmla="*/ 0 w 1220076"/>
              <a:gd name="connsiteY4" fmla="*/ 610038 h 122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076" h="1220076">
                <a:moveTo>
                  <a:pt x="0" y="610038"/>
                </a:moveTo>
                <a:cubicBezTo>
                  <a:pt x="0" y="273123"/>
                  <a:pt x="273123" y="0"/>
                  <a:pt x="610038" y="0"/>
                </a:cubicBezTo>
                <a:cubicBezTo>
                  <a:pt x="946953" y="0"/>
                  <a:pt x="1220076" y="273123"/>
                  <a:pt x="1220076" y="610038"/>
                </a:cubicBezTo>
                <a:cubicBezTo>
                  <a:pt x="1220076" y="946953"/>
                  <a:pt x="946953" y="1220076"/>
                  <a:pt x="610038" y="1220076"/>
                </a:cubicBezTo>
                <a:cubicBezTo>
                  <a:pt x="273123" y="1220076"/>
                  <a:pt x="0" y="946953"/>
                  <a:pt x="0" y="610038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coolSlan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8996" tIns="198996" rIns="198996" bIns="198996" numCol="1" spcCol="1270" anchor="ctr" anchorCtr="0">
            <a:noAutofit/>
          </a:bodyPr>
          <a:lstStyle/>
          <a:p>
            <a:pPr marL="0" lvl="0" indent="0" algn="ctr" defTabSz="711200" latinLnBrk="1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altLang="en-US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자연적 </a:t>
            </a:r>
            <a:r>
              <a:rPr lang="ko-KR" altLang="en-US" sz="1600" b="0" kern="120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강화제</a:t>
            </a:r>
            <a:endParaRPr lang="ko-KR" altLang="en-US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5" y="227845"/>
            <a:ext cx="4744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프로그램 실제적용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4800" b="1" dirty="0" err="1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강화물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)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083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FFA5947-1631-4E86-9E1B-F7ED9B16E0F4}"/>
              </a:ext>
            </a:extLst>
          </p:cNvPr>
          <p:cNvSpPr txBox="1"/>
          <p:nvPr/>
        </p:nvSpPr>
        <p:spPr>
          <a:xfrm>
            <a:off x="679508" y="1820411"/>
            <a:ext cx="11031523" cy="3052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800" dirty="0"/>
              <a:t>행동연쇄란</a:t>
            </a:r>
            <a:r>
              <a:rPr lang="en-US" altLang="ko-KR" sz="2800" dirty="0"/>
              <a:t>?</a:t>
            </a:r>
          </a:p>
          <a:p>
            <a:pPr>
              <a:lnSpc>
                <a:spcPct val="200000"/>
              </a:lnSpc>
            </a:pPr>
            <a:r>
              <a:rPr lang="ko-KR" altLang="en-US" sz="2400" dirty="0"/>
              <a:t>과제분석을 통하여 하나의 표적행동을 하위과제들로 세분화하여 일의 순서에 따라 배열한 후 앞에서부터 혹은 뒤에서부터 하나씩 누가적으로 연결하여 강화하는 방법을 말한다</a:t>
            </a:r>
            <a:r>
              <a:rPr lang="en-US" altLang="ko-KR" sz="2400" dirty="0"/>
              <a:t>.(Sulzer-</a:t>
            </a:r>
            <a:r>
              <a:rPr lang="en-US" altLang="ko-KR" sz="2400" dirty="0" err="1"/>
              <a:t>AzaroFF</a:t>
            </a:r>
            <a:r>
              <a:rPr lang="en-US" altLang="ko-KR" sz="2400" dirty="0"/>
              <a:t> &amp; Mayer, 1977)</a:t>
            </a:r>
            <a:endParaRPr lang="ko-KR" alt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5" y="227845"/>
            <a:ext cx="4744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프로그램 실제적용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행동연쇄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)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26083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>
                <a:solidFill>
                  <a:prstClr val="white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4877787" y="1103952"/>
            <a:ext cx="4629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줄넘기 과제분석</a:t>
            </a: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13AFE99D-A3D8-484B-B04D-F5C5FBAA7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040318"/>
              </p:ext>
            </p:extLst>
          </p:nvPr>
        </p:nvGraphicFramePr>
        <p:xfrm>
          <a:off x="793856" y="2044127"/>
          <a:ext cx="10637240" cy="4191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8620">
                  <a:extLst>
                    <a:ext uri="{9D8B030D-6E8A-4147-A177-3AD203B41FA5}">
                      <a16:colId xmlns:a16="http://schemas.microsoft.com/office/drawing/2014/main" val="3434215606"/>
                    </a:ext>
                  </a:extLst>
                </a:gridCol>
                <a:gridCol w="5318620">
                  <a:extLst>
                    <a:ext uri="{9D8B030D-6E8A-4147-A177-3AD203B41FA5}">
                      <a16:colId xmlns:a16="http://schemas.microsoft.com/office/drawing/2014/main" val="41274590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dirty="0"/>
                        <a:t>짧은 과제분석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dirty="0"/>
                        <a:t>긴 과제분석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156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dirty="0"/>
                        <a:t>1. </a:t>
                      </a:r>
                      <a:r>
                        <a:rPr lang="ko-KR" altLang="en-US" dirty="0"/>
                        <a:t>돌아가는 줄을 보면서 리듬감 있는 점프를 한다</a:t>
                      </a:r>
                      <a:r>
                        <a:rPr lang="en-US" altLang="ko-KR" dirty="0"/>
                        <a:t>.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dirty="0"/>
                        <a:t>2. </a:t>
                      </a:r>
                      <a:r>
                        <a:rPr lang="ko-KR" altLang="en-US" dirty="0"/>
                        <a:t>양손으로 줄을 돌린다</a:t>
                      </a:r>
                      <a:r>
                        <a:rPr lang="en-US" altLang="ko-KR" dirty="0"/>
                        <a:t>.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dirty="0"/>
                        <a:t>3. </a:t>
                      </a:r>
                      <a:r>
                        <a:rPr lang="ko-KR" altLang="en-US" dirty="0"/>
                        <a:t>줄을 돌리면서 점프를 한다</a:t>
                      </a:r>
                      <a:r>
                        <a:rPr lang="en-US" altLang="ko-KR" dirty="0"/>
                        <a:t>.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dirty="0"/>
                        <a:t>4. </a:t>
                      </a:r>
                      <a:r>
                        <a:rPr lang="ko-KR" altLang="en-US" dirty="0"/>
                        <a:t>줄을 넘으면서 점프를 연속적으로 한다</a:t>
                      </a:r>
                      <a:r>
                        <a:rPr lang="en-US" altLang="ko-KR" dirty="0"/>
                        <a:t>.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dirty="0"/>
                        <a:t>5. </a:t>
                      </a:r>
                      <a:r>
                        <a:rPr lang="ko-KR" altLang="en-US" dirty="0"/>
                        <a:t>스스로 줄넘기를 한다</a:t>
                      </a:r>
                      <a:r>
                        <a:rPr lang="en-US" altLang="ko-KR" dirty="0"/>
                        <a:t>.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dirty="0"/>
                        <a:t>점프를 한다</a:t>
                      </a:r>
                      <a:r>
                        <a:rPr lang="en-US" altLang="ko-KR" dirty="0"/>
                        <a:t>.</a:t>
                      </a:r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dirty="0"/>
                        <a:t>구령에 맞춰 스스로 점프를 한다</a:t>
                      </a:r>
                      <a:r>
                        <a:rPr lang="en-US" altLang="ko-KR" dirty="0"/>
                        <a:t>.</a:t>
                      </a:r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dirty="0"/>
                        <a:t>리듬감 있게 점프를 한다</a:t>
                      </a:r>
                      <a:r>
                        <a:rPr lang="en-US" altLang="ko-KR" dirty="0"/>
                        <a:t>.</a:t>
                      </a:r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dirty="0"/>
                        <a:t>줄을 돌린다</a:t>
                      </a:r>
                      <a:r>
                        <a:rPr lang="en-US" altLang="ko-KR" dirty="0"/>
                        <a:t>.</a:t>
                      </a:r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dirty="0"/>
                        <a:t>양손으로 줄을 돌린다</a:t>
                      </a:r>
                      <a:r>
                        <a:rPr lang="en-US" altLang="ko-KR" dirty="0"/>
                        <a:t>.</a:t>
                      </a:r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dirty="0"/>
                        <a:t>양손으로 줄을 돌리면서 점프를 한다</a:t>
                      </a:r>
                      <a:r>
                        <a:rPr lang="en-US" altLang="ko-KR" dirty="0"/>
                        <a:t>.</a:t>
                      </a:r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dirty="0"/>
                        <a:t>스스로 줄을 돌리면서 줄을 한번씩 넘는다</a:t>
                      </a:r>
                      <a:r>
                        <a:rPr lang="en-US" altLang="ko-KR" dirty="0"/>
                        <a:t>.</a:t>
                      </a:r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dirty="0"/>
                        <a:t>연속적으로 줄을 돌리면서 줄을 넘는다</a:t>
                      </a:r>
                      <a:r>
                        <a:rPr lang="en-US" altLang="ko-KR" dirty="0"/>
                        <a:t>.</a:t>
                      </a:r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dirty="0"/>
                        <a:t>스스로 줄넘기를 한다</a:t>
                      </a:r>
                      <a:r>
                        <a:rPr lang="en-US" altLang="ko-K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90905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5" y="227845"/>
            <a:ext cx="4744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프로그램 실제적용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행동연쇄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)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35761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>
                <a:solidFill>
                  <a:prstClr val="white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391948" y="1450467"/>
            <a:ext cx="9115743" cy="5025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과제분석은 어떻게</a:t>
            </a:r>
            <a:r>
              <a:rPr lang="en-US" altLang="ko-KR" sz="28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</a:p>
          <a:p>
            <a:pPr>
              <a:lnSpc>
                <a:spcPct val="150000"/>
              </a:lnSpc>
            </a:pPr>
            <a:endParaRPr lang="en-US" altLang="ko-KR" sz="2800" dirty="0">
              <a:solidFill>
                <a:prstClr val="black"/>
              </a:solidFill>
              <a:ea typeface="HY얕은샘물M" pitchFamily="18" charset="-127"/>
            </a:endParaRPr>
          </a:p>
          <a:p>
            <a:pPr marL="571500" indent="-571500">
              <a:lnSpc>
                <a:spcPct val="200000"/>
              </a:lnSpc>
              <a:buFontTx/>
              <a:buChar char="-"/>
            </a:pPr>
            <a:r>
              <a:rPr lang="ko-KR" altLang="en-US" sz="20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하위과제를 몇 개로 나눌 것인가에 대한 규칙은 없음</a:t>
            </a:r>
            <a:endParaRPr lang="en-US" altLang="ko-KR" sz="20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571500" indent="-571500">
              <a:lnSpc>
                <a:spcPct val="200000"/>
              </a:lnSpc>
              <a:buFontTx/>
              <a:buChar char="-"/>
            </a:pPr>
            <a:r>
              <a:rPr lang="ko-KR" altLang="en-US" sz="20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대상자의 신체적</a:t>
            </a:r>
            <a:r>
              <a:rPr lang="en-US" altLang="ko-KR" sz="20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감각적 또는 운동기술 수준을 고려하여 결정</a:t>
            </a:r>
            <a:endParaRPr lang="en-US" altLang="ko-KR" sz="20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571500" indent="-571500">
              <a:lnSpc>
                <a:spcPct val="200000"/>
              </a:lnSpc>
              <a:buFontTx/>
              <a:buChar char="-"/>
            </a:pPr>
            <a:r>
              <a:rPr lang="ko-KR" altLang="en-US" sz="20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능숙한 사람들의 동일한 과제 수행 근거로 설정</a:t>
            </a:r>
            <a:endParaRPr lang="en-US" altLang="ko-KR" sz="20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571500" indent="-571500">
              <a:lnSpc>
                <a:spcPct val="200000"/>
              </a:lnSpc>
              <a:buFontTx/>
              <a:buChar char="-"/>
            </a:pPr>
            <a:r>
              <a:rPr lang="ko-KR" altLang="en-US" sz="20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과제분석 숙련공이나 </a:t>
            </a:r>
            <a:r>
              <a:rPr lang="ko-KR" altLang="en-US" sz="2000" dirty="0" err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전무가의</a:t>
            </a:r>
            <a:r>
              <a:rPr lang="ko-KR" altLang="en-US" sz="20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의견을 따른다</a:t>
            </a:r>
            <a:endParaRPr lang="en-US" altLang="ko-KR" sz="20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571500" indent="-571500">
              <a:lnSpc>
                <a:spcPct val="200000"/>
              </a:lnSpc>
              <a:buFontTx/>
              <a:buChar char="-"/>
            </a:pPr>
            <a:r>
              <a:rPr lang="ko-KR" altLang="en-US" sz="20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연구자 자신이 과제를 수행해 보면서 과제의 하위요소를 결정</a:t>
            </a:r>
            <a:endParaRPr lang="en-US" altLang="ko-KR" sz="20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571500" indent="-571500">
              <a:lnSpc>
                <a:spcPct val="150000"/>
              </a:lnSpc>
              <a:buFontTx/>
              <a:buChar char="-"/>
            </a:pPr>
            <a:endParaRPr lang="ko-KR" altLang="en-US" sz="2800" dirty="0">
              <a:solidFill>
                <a:prstClr val="black"/>
              </a:solidFill>
              <a:ea typeface="HY얕은샘물M" pitchFamily="18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5" y="227845"/>
            <a:ext cx="4744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프로그램 실제적용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행동연쇄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)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28103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:a16="http://schemas.microsoft.com/office/drawing/2014/main" id="{0C93BFF8-C171-45BE-997D-3F95257A379A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6" name="직선 연결선 5">
              <a:extLst>
                <a:ext uri="{FF2B5EF4-FFF2-40B4-BE49-F238E27FC236}">
                  <a16:creationId xmlns:a16="http://schemas.microsoft.com/office/drawing/2014/main" id="{15EE01EE-05AA-4C9A-B525-191C71CE5FBB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타원 6">
              <a:extLst>
                <a:ext uri="{FF2B5EF4-FFF2-40B4-BE49-F238E27FC236}">
                  <a16:creationId xmlns:a16="http://schemas.microsoft.com/office/drawing/2014/main" id="{546179A5-3751-4DEF-8EE6-8697E40C7C05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A16F2EC-B083-4993-AD52-E83BE84DA6A3}"/>
              </a:ext>
            </a:extLst>
          </p:cNvPr>
          <p:cNvSpPr txBox="1"/>
          <p:nvPr/>
        </p:nvSpPr>
        <p:spPr>
          <a:xfrm>
            <a:off x="512323" y="2367650"/>
            <a:ext cx="11167353" cy="292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400" dirty="0"/>
              <a:t>새로운 행동을 처음 </a:t>
            </a:r>
            <a:r>
              <a:rPr lang="ko-KR" altLang="en-US" sz="2400" dirty="0" err="1"/>
              <a:t>배울때는</a:t>
            </a:r>
            <a:r>
              <a:rPr lang="ko-KR" altLang="en-US" sz="2400" dirty="0"/>
              <a:t> 대상자는 무엇을 어떻게 </a:t>
            </a:r>
            <a:r>
              <a:rPr lang="ko-KR" altLang="en-US" sz="2400" dirty="0" err="1"/>
              <a:t>해야하는지</a:t>
            </a:r>
            <a:r>
              <a:rPr lang="ko-KR" altLang="en-US" sz="2400" dirty="0"/>
              <a:t> 모를 때가 많음</a:t>
            </a:r>
            <a:r>
              <a:rPr lang="en-US" altLang="ko-KR" sz="2400" dirty="0"/>
              <a:t>.</a:t>
            </a:r>
            <a:r>
              <a:rPr lang="ko-KR" altLang="en-US" sz="2400" dirty="0"/>
              <a:t> 촉진자극</a:t>
            </a:r>
            <a:r>
              <a:rPr lang="en-US" altLang="ko-KR" sz="2400" dirty="0"/>
              <a:t>(</a:t>
            </a:r>
            <a:r>
              <a:rPr lang="ko-KR" altLang="en-US" sz="2400" dirty="0"/>
              <a:t>원하는 행동을 발생시키기 위하여 사용되는 부가적인 도움</a:t>
            </a:r>
            <a:r>
              <a:rPr lang="en-US" altLang="ko-KR" sz="2400" dirty="0"/>
              <a:t>)</a:t>
            </a:r>
            <a:r>
              <a:rPr lang="ko-KR" altLang="en-US" sz="2400" dirty="0"/>
              <a:t>을 통하여 원하는 행동을 이끌어 내는 방법을 촉진법이라고 한다</a:t>
            </a:r>
            <a:r>
              <a:rPr lang="en-US" altLang="ko-KR" sz="2400" dirty="0"/>
              <a:t>.  </a:t>
            </a:r>
            <a:r>
              <a:rPr lang="ko-KR" altLang="en-US" sz="2400" dirty="0"/>
              <a:t>촉진에는 언어적 촉진</a:t>
            </a:r>
            <a:r>
              <a:rPr lang="en-US" altLang="ko-KR" sz="2400" dirty="0"/>
              <a:t>, </a:t>
            </a:r>
            <a:r>
              <a:rPr lang="ko-KR" altLang="en-US" sz="2400" dirty="0"/>
              <a:t>시각적 촉진</a:t>
            </a:r>
            <a:r>
              <a:rPr lang="en-US" altLang="ko-KR" sz="2400" dirty="0"/>
              <a:t>, </a:t>
            </a:r>
            <a:r>
              <a:rPr lang="ko-KR" altLang="en-US" sz="2400" dirty="0"/>
              <a:t>모델링</a:t>
            </a:r>
            <a:r>
              <a:rPr lang="en-US" altLang="ko-KR" sz="2400" dirty="0"/>
              <a:t>,</a:t>
            </a:r>
            <a:r>
              <a:rPr lang="ko-KR" altLang="en-US" sz="2400" dirty="0"/>
              <a:t> 신체적 촉진이 있다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5" y="227845"/>
            <a:ext cx="4744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프로그램 실제적용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촉진법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)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8817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4357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HY얕은샘물M" pitchFamily="18" charset="-127"/>
                <a:ea typeface="HY얕은샘물M" pitchFamily="18" charset="-127"/>
              </a:rPr>
              <a:t>발달장애란</a:t>
            </a:r>
            <a:r>
              <a:rPr lang="en-US" altLang="ko-KR" sz="4800" b="1" dirty="0">
                <a:latin typeface="HY얕은샘물M" pitchFamily="18" charset="-127"/>
                <a:ea typeface="HY얕은샘물M" pitchFamily="18" charset="-127"/>
              </a:rPr>
              <a:t>?</a:t>
            </a:r>
            <a:endParaRPr lang="ko-KR" altLang="en-US" sz="4800" b="1" dirty="0">
              <a:latin typeface="HY얕은샘물M" pitchFamily="18" charset="-127"/>
              <a:ea typeface="HY얕은샘물M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301" y="1857983"/>
            <a:ext cx="10009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/>
              <a:t>발달장애인 권리보장 및 지원에 관한 법률 제</a:t>
            </a:r>
            <a:r>
              <a:rPr lang="en-US" altLang="ko-KR" sz="2800" b="1" dirty="0"/>
              <a:t>2</a:t>
            </a:r>
            <a:r>
              <a:rPr lang="ko-KR" altLang="en-US" sz="2800" b="1" dirty="0"/>
              <a:t>조 </a:t>
            </a:r>
            <a:endParaRPr lang="en-US" altLang="ko-KR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39302" y="2795432"/>
            <a:ext cx="106420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200000"/>
              </a:lnSpc>
            </a:pPr>
            <a:r>
              <a:rPr lang="ko-KR" altLang="en-US" sz="2400" dirty="0"/>
              <a:t>「장애인복지법」 제</a:t>
            </a:r>
            <a:r>
              <a:rPr lang="en-US" altLang="ko-KR" sz="2400" dirty="0"/>
              <a:t>2</a:t>
            </a:r>
            <a:r>
              <a:rPr lang="ko-KR" altLang="en-US" sz="2400" dirty="0"/>
              <a:t>조 제</a:t>
            </a:r>
            <a:r>
              <a:rPr lang="en-US" altLang="ko-KR" sz="2400" dirty="0"/>
              <a:t>1</a:t>
            </a:r>
            <a:r>
              <a:rPr lang="ko-KR" altLang="en-US" sz="2400" dirty="0"/>
              <a:t>항</a:t>
            </a:r>
            <a:r>
              <a:rPr lang="en-US" altLang="ko-KR" sz="2400" dirty="0">
                <a:solidFill>
                  <a:schemeClr val="accent1"/>
                </a:solidFill>
              </a:rPr>
              <a:t>(</a:t>
            </a:r>
            <a:r>
              <a:rPr lang="ko-KR" altLang="en-US" sz="2400" dirty="0">
                <a:solidFill>
                  <a:schemeClr val="accent1"/>
                </a:solidFill>
              </a:rPr>
              <a:t>장애인이란 신체적 정신적 장애로 오랫동안 일상 생활이나 사회생활에서 상당한 제약을 받는 자</a:t>
            </a:r>
            <a:r>
              <a:rPr lang="en-US" altLang="ko-KR" sz="2400" dirty="0">
                <a:solidFill>
                  <a:schemeClr val="accent1"/>
                </a:solidFill>
              </a:rPr>
              <a:t>)</a:t>
            </a:r>
            <a:r>
              <a:rPr lang="ko-KR" altLang="en-US" sz="2400" dirty="0"/>
              <a:t>의 장애인으로서 </a:t>
            </a:r>
            <a:r>
              <a:rPr lang="ko-KR" altLang="en-US" sz="2400" dirty="0" err="1"/>
              <a:t>지적장애인</a:t>
            </a:r>
            <a:r>
              <a:rPr lang="en-US" altLang="ko-KR" sz="2400" dirty="0"/>
              <a:t>, </a:t>
            </a:r>
            <a:r>
              <a:rPr lang="ko-KR" altLang="en-US" sz="2400" dirty="0"/>
              <a:t>자폐성장애인 및 그밖에 대통령령으로 정하는 사람이라 정의함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369064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:a16="http://schemas.microsoft.com/office/drawing/2014/main" id="{0C93BFF8-C171-45BE-997D-3F95257A379A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6" name="직선 연결선 5">
              <a:extLst>
                <a:ext uri="{FF2B5EF4-FFF2-40B4-BE49-F238E27FC236}">
                  <a16:creationId xmlns:a16="http://schemas.microsoft.com/office/drawing/2014/main" id="{15EE01EE-05AA-4C9A-B525-191C71CE5FBB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타원 6">
              <a:extLst>
                <a:ext uri="{FF2B5EF4-FFF2-40B4-BE49-F238E27FC236}">
                  <a16:creationId xmlns:a16="http://schemas.microsoft.com/office/drawing/2014/main" id="{546179A5-3751-4DEF-8EE6-8697E40C7C05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9" name="다이어그램 8">
            <a:extLst>
              <a:ext uri="{FF2B5EF4-FFF2-40B4-BE49-F238E27FC236}">
                <a16:creationId xmlns:a16="http://schemas.microsoft.com/office/drawing/2014/main" id="{2E7D270D-E12C-44D2-8EDC-79CD79C540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5387504"/>
              </p:ext>
            </p:extLst>
          </p:nvPr>
        </p:nvGraphicFramePr>
        <p:xfrm>
          <a:off x="974987" y="1109352"/>
          <a:ext cx="895757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5" y="227845"/>
            <a:ext cx="4744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프로그램 실제적용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촉진법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)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85697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:a16="http://schemas.microsoft.com/office/drawing/2014/main" id="{0C93BFF8-C171-45BE-997D-3F95257A379A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6" name="직선 연결선 5">
              <a:extLst>
                <a:ext uri="{FF2B5EF4-FFF2-40B4-BE49-F238E27FC236}">
                  <a16:creationId xmlns:a16="http://schemas.microsoft.com/office/drawing/2014/main" id="{15EE01EE-05AA-4C9A-B525-191C71CE5FBB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타원 6">
              <a:extLst>
                <a:ext uri="{FF2B5EF4-FFF2-40B4-BE49-F238E27FC236}">
                  <a16:creationId xmlns:a16="http://schemas.microsoft.com/office/drawing/2014/main" id="{546179A5-3751-4DEF-8EE6-8697E40C7C05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>
                <a:solidFill>
                  <a:prstClr val="white"/>
                </a:solidFill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44AADCC3-0BA4-4667-8DC9-E8E44DF4F018}"/>
              </a:ext>
            </a:extLst>
          </p:cNvPr>
          <p:cNvSpPr txBox="1"/>
          <p:nvPr/>
        </p:nvSpPr>
        <p:spPr>
          <a:xfrm>
            <a:off x="272836" y="227845"/>
            <a:ext cx="4629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도전적 행동</a:t>
            </a:r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20DCB72A-176A-4573-A6C5-FEA0C45E4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90" y="1423405"/>
            <a:ext cx="11987868" cy="508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6955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:a16="http://schemas.microsoft.com/office/drawing/2014/main" id="{0C93BFF8-C171-45BE-997D-3F95257A379A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6" name="직선 연결선 5">
              <a:extLst>
                <a:ext uri="{FF2B5EF4-FFF2-40B4-BE49-F238E27FC236}">
                  <a16:creationId xmlns:a16="http://schemas.microsoft.com/office/drawing/2014/main" id="{15EE01EE-05AA-4C9A-B525-191C71CE5FBB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타원 6">
              <a:extLst>
                <a:ext uri="{FF2B5EF4-FFF2-40B4-BE49-F238E27FC236}">
                  <a16:creationId xmlns:a16="http://schemas.microsoft.com/office/drawing/2014/main" id="{546179A5-3751-4DEF-8EE6-8697E40C7C05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>
                <a:solidFill>
                  <a:prstClr val="white"/>
                </a:solidFill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5" y="227845"/>
            <a:ext cx="4744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도전적 행동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1152" y="1360041"/>
            <a:ext cx="7471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- </a:t>
            </a:r>
            <a:r>
              <a:rPr lang="ko-KR" altLang="en-US" sz="2000" b="1" dirty="0"/>
              <a:t>도전적 행동 중재를 위한 전략</a:t>
            </a:r>
            <a:r>
              <a:rPr lang="en-US" altLang="ko-KR" sz="2000" b="1" dirty="0"/>
              <a:t>(</a:t>
            </a:r>
            <a:r>
              <a:rPr lang="ko-KR" altLang="en-US" sz="2000" b="1" dirty="0"/>
              <a:t>사전전략</a:t>
            </a:r>
            <a:r>
              <a:rPr lang="en-US" altLang="ko-KR" sz="2000" b="1" dirty="0"/>
              <a:t>)</a:t>
            </a:r>
            <a:endParaRPr lang="ko-KR" altLang="en-US" b="1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750321"/>
              </p:ext>
            </p:extLst>
          </p:nvPr>
        </p:nvGraphicFramePr>
        <p:xfrm>
          <a:off x="391152" y="2045937"/>
          <a:ext cx="11335266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05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0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사전전략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관심획득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비유관</a:t>
                      </a:r>
                      <a:r>
                        <a:rPr lang="ko-KR" altLang="en-US" dirty="0"/>
                        <a:t> 강화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/>
                        <a:t>또래교수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/>
                        <a:t>자리 재배치 등</a:t>
                      </a:r>
                      <a:endParaRPr lang="ko-KR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강화물습득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예고하기 전략</a:t>
                      </a:r>
                      <a:r>
                        <a:rPr lang="en-US" altLang="ko-KR" dirty="0"/>
                        <a:t>, PECS, </a:t>
                      </a:r>
                      <a:r>
                        <a:rPr lang="ko-KR" altLang="en-US" dirty="0"/>
                        <a:t>토큰경제 등</a:t>
                      </a:r>
                      <a:endParaRPr lang="ko-KR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회피기능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선택기회 제공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/>
                        <a:t>교육과정 수정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/>
                        <a:t>예측가능성 증가시키기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 err="1"/>
                        <a:t>비유관</a:t>
                      </a:r>
                      <a:r>
                        <a:rPr lang="ko-KR" altLang="en-US" dirty="0"/>
                        <a:t> 강화 등</a:t>
                      </a:r>
                      <a:endParaRPr lang="ko-KR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감각추구의 기능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대체가능한</a:t>
                      </a:r>
                      <a:r>
                        <a:rPr lang="ko-KR" altLang="en-US" dirty="0"/>
                        <a:t> 감각자극 제공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/>
                        <a:t>풍부한 환경 만들기</a:t>
                      </a:r>
                      <a:endParaRPr lang="ko-KR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신체적인 문제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병원 등</a:t>
                      </a:r>
                      <a:endParaRPr lang="ko-KR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671667"/>
              </p:ext>
            </p:extLst>
          </p:nvPr>
        </p:nvGraphicFramePr>
        <p:xfrm>
          <a:off x="391152" y="5339662"/>
          <a:ext cx="11302315" cy="5304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4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7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04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중재전략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 latinLnBrk="1"/>
                      <a:r>
                        <a:rPr lang="ko-KR" altLang="en-US" dirty="0"/>
                        <a:t>차별강화소거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/>
                        <a:t>대리강화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/>
                        <a:t>반응대가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/>
                        <a:t>타임아웃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/>
                        <a:t>과잉교정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 err="1"/>
                        <a:t>비배제</a:t>
                      </a:r>
                      <a:r>
                        <a:rPr lang="ko-KR" altLang="en-US" dirty="0"/>
                        <a:t> 타임아웃 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2835" y="4548741"/>
            <a:ext cx="7471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/>
              <a:t>- </a:t>
            </a:r>
            <a:r>
              <a:rPr lang="ko-KR" altLang="en-US" sz="2000" b="1" dirty="0"/>
              <a:t>도전적 행동 중재를 위한 전략</a:t>
            </a:r>
            <a:r>
              <a:rPr lang="en-US" altLang="ko-KR" sz="2000" b="1" dirty="0"/>
              <a:t>(</a:t>
            </a:r>
            <a:r>
              <a:rPr lang="ko-KR" altLang="en-US" sz="2000" b="1" dirty="0"/>
              <a:t>중재전략</a:t>
            </a:r>
            <a:r>
              <a:rPr lang="en-US" altLang="ko-KR" sz="2000" b="1" dirty="0"/>
              <a:t>)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745398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354094" y="2120630"/>
            <a:ext cx="741247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800" b="1" dirty="0"/>
              <a:t>Q &amp; A</a:t>
            </a:r>
            <a:endParaRPr lang="ko-KR" alt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33243577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354094" y="2665380"/>
            <a:ext cx="7986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600" b="1" dirty="0"/>
              <a:t>THANK YOU.</a:t>
            </a:r>
            <a:endParaRPr lang="ko-KR" altLang="en-US" sz="9600" b="1" dirty="0"/>
          </a:p>
        </p:txBody>
      </p:sp>
      <p:sp>
        <p:nvSpPr>
          <p:cNvPr id="4" name="바닥글 개체 틀 11"/>
          <p:cNvSpPr>
            <a:spLocks noGrp="1"/>
          </p:cNvSpPr>
          <p:nvPr>
            <p:ph type="ftr" sz="quarter" idx="11"/>
          </p:nvPr>
        </p:nvSpPr>
        <p:spPr>
          <a:xfrm>
            <a:off x="7947629" y="6357051"/>
            <a:ext cx="4114800" cy="365125"/>
          </a:xfrm>
        </p:spPr>
        <p:txBody>
          <a:bodyPr/>
          <a:lstStyle/>
          <a:p>
            <a:r>
              <a:rPr lang="ko-KR" altLang="en-US" sz="1400" dirty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모두가 어울리는 세상을 향하여 </a:t>
            </a:r>
            <a:r>
              <a:rPr lang="en-US" altLang="ko-KR" sz="1400" dirty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High - Five!</a:t>
            </a:r>
            <a:endParaRPr lang="ko-KR" altLang="en-US" sz="1400" dirty="0">
              <a:solidFill>
                <a:srgbClr val="C0000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06009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08984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156896"/>
            <a:ext cx="4357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HY얕은샘물M" pitchFamily="18" charset="-127"/>
                <a:ea typeface="HY얕은샘물M" pitchFamily="18" charset="-127"/>
              </a:rPr>
              <a:t>발달장애란</a:t>
            </a:r>
            <a:r>
              <a:rPr lang="en-US" altLang="ko-KR" sz="4800" b="1" dirty="0">
                <a:latin typeface="HY얕은샘물M" pitchFamily="18" charset="-127"/>
                <a:ea typeface="HY얕은샘물M" pitchFamily="18" charset="-127"/>
              </a:rPr>
              <a:t>?</a:t>
            </a:r>
            <a:endParaRPr lang="ko-KR" altLang="en-US" sz="4800" b="1" dirty="0">
              <a:latin typeface="HY얕은샘물M" pitchFamily="18" charset="-127"/>
              <a:ea typeface="HY얕은샘물M" pitchFamily="18" charset="-127"/>
            </a:endParaRPr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597727"/>
              </p:ext>
            </p:extLst>
          </p:nvPr>
        </p:nvGraphicFramePr>
        <p:xfrm>
          <a:off x="3422651" y="1038225"/>
          <a:ext cx="8359774" cy="5372177"/>
        </p:xfrm>
        <a:graphic>
          <a:graphicData uri="http://schemas.openxmlformats.org/drawingml/2006/table">
            <a:tbl>
              <a:tblPr/>
              <a:tblGrid>
                <a:gridCol w="619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387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대분류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중분류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소분류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세분류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358">
                <a:tc rowSpan="1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신체적</a:t>
                      </a: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+mj-lt"/>
                        <a:ea typeface="함초롬바탕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외부신체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기능의 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지체장애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절달장애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관절장애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지체기능장애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변형 등 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3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뇌병변장애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뇌의 손상으로 인한 복합적인 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3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시각장애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시력장애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시야결손 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3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청각장애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청력장애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평형기능장애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3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언어장애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언어장애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음성장애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구어장애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3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안면장애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안면부의 추상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함몰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비후등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 변형으로 인한 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3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내부기관의 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신장장애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투석치료 중이거나 신장을 이식 받은 경우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3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심장장애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일상생활이 현저히 제한되는 심장기능 이상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3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간장애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일상생활이 현저히 제한되는 마성 중증의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간기능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 이상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3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호흡기장애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일상생활이 현저히 제한되는 만성 중증의 호흡기 기능 이상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73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장루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요루장애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일상생활이 현저히 제한되는 장루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요루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73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뇌전증장애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일상생활이 현저히 제한되는 만성 중증의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뇌전증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(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간질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7358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정신적장애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99"/>
                          </a:solidFill>
                          <a:effectLst/>
                          <a:latin typeface="+mj-lt"/>
                          <a:ea typeface="함초롬바탕"/>
                        </a:rPr>
                        <a:t>발달장애</a:t>
                      </a:r>
                      <a:endParaRPr lang="ko-KR" altLang="en-US" sz="1200" b="1" kern="0" spc="0" dirty="0">
                        <a:solidFill>
                          <a:srgbClr val="000099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99"/>
                          </a:solidFill>
                          <a:effectLst/>
                          <a:latin typeface="+mj-lt"/>
                          <a:ea typeface="함초롬바탕"/>
                        </a:rPr>
                        <a:t>지적장애</a:t>
                      </a:r>
                      <a:endParaRPr lang="ko-KR" altLang="en-US" sz="1200" b="1" kern="0" spc="0" dirty="0">
                        <a:solidFill>
                          <a:srgbClr val="000099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99"/>
                          </a:solidFill>
                          <a:effectLst/>
                          <a:latin typeface="+mj-lt"/>
                          <a:ea typeface="함초롬바탕"/>
                        </a:rPr>
                        <a:t>지능지수가 </a:t>
                      </a:r>
                      <a:r>
                        <a:rPr lang="en-US" altLang="ko-KR" sz="1400" b="1" kern="0" spc="0" dirty="0">
                          <a:solidFill>
                            <a:srgbClr val="000099"/>
                          </a:solidFill>
                          <a:effectLst/>
                          <a:latin typeface="+mj-lt"/>
                          <a:ea typeface="함초롬바탕"/>
                        </a:rPr>
                        <a:t>70</a:t>
                      </a:r>
                      <a:r>
                        <a:rPr lang="ko-KR" altLang="en-US" sz="1400" b="1" kern="0" spc="0" dirty="0">
                          <a:solidFill>
                            <a:srgbClr val="000099"/>
                          </a:solidFill>
                          <a:effectLst/>
                          <a:latin typeface="+mj-lt"/>
                          <a:ea typeface="함초롬바탕"/>
                        </a:rPr>
                        <a:t>이하인 경우</a:t>
                      </a:r>
                      <a:endParaRPr lang="ko-KR" altLang="en-US" sz="1200" b="1" kern="0" spc="0" dirty="0">
                        <a:solidFill>
                          <a:srgbClr val="000099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73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99"/>
                          </a:solidFill>
                          <a:effectLst/>
                          <a:latin typeface="+mj-lt"/>
                          <a:ea typeface="함초롬바탕"/>
                        </a:rPr>
                        <a:t>자폐성장애</a:t>
                      </a:r>
                      <a:endParaRPr lang="ko-KR" altLang="en-US" sz="1200" b="1" kern="0" spc="0" dirty="0">
                        <a:solidFill>
                          <a:srgbClr val="000099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99"/>
                          </a:solidFill>
                          <a:effectLst/>
                          <a:latin typeface="+mj-lt"/>
                          <a:ea typeface="함초롬바탕"/>
                        </a:rPr>
                        <a:t>소아자폐 등 자폐성 장애</a:t>
                      </a:r>
                      <a:endParaRPr lang="ko-KR" altLang="en-US" sz="1200" b="1" kern="0" spc="0" dirty="0">
                        <a:solidFill>
                          <a:srgbClr val="000099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81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정신장애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정신장애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정신분열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분열형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 정동장애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양극성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 정동장애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반복성 우울장애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" name="오른쪽 화살표 설명선 1"/>
          <p:cNvSpPr/>
          <p:nvPr/>
        </p:nvSpPr>
        <p:spPr>
          <a:xfrm>
            <a:off x="391948" y="1343025"/>
            <a:ext cx="2751302" cy="5029200"/>
          </a:xfrm>
          <a:prstGeom prst="rightArrowCallou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ko-KR" altLang="en-US" b="1" dirty="0">
                <a:solidFill>
                  <a:schemeClr val="tx1"/>
                </a:solidFill>
              </a:rPr>
              <a:t>장애인</a:t>
            </a:r>
            <a:endParaRPr lang="en-US" altLang="ko-KR" b="1" dirty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ko-KR" altLang="en-US" b="1" dirty="0">
                <a:solidFill>
                  <a:schemeClr val="tx1"/>
                </a:solidFill>
              </a:rPr>
              <a:t>복지법상 </a:t>
            </a:r>
            <a:endParaRPr lang="en-US" altLang="ko-KR" b="1" dirty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ko-KR" altLang="en-US" b="1" dirty="0">
                <a:solidFill>
                  <a:schemeClr val="tx1"/>
                </a:solidFill>
              </a:rPr>
              <a:t>장애분류</a:t>
            </a:r>
          </a:p>
        </p:txBody>
      </p:sp>
    </p:spTree>
    <p:extLst>
      <p:ext uri="{BB962C8B-B14F-4D97-AF65-F5344CB8AC3E}">
        <p14:creationId xmlns:p14="http://schemas.microsoft.com/office/powerpoint/2010/main" val="256197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5594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HY얕은샘물M" pitchFamily="18" charset="-127"/>
                <a:ea typeface="HY얕은샘물M" pitchFamily="18" charset="-127"/>
              </a:rPr>
              <a:t>발달장애인 현황</a:t>
            </a:r>
          </a:p>
        </p:txBody>
      </p:sp>
      <p:graphicFrame>
        <p:nvGraphicFramePr>
          <p:cNvPr id="2" name="차트 1"/>
          <p:cNvGraphicFramePr/>
          <p:nvPr>
            <p:extLst>
              <p:ext uri="{D42A27DB-BD31-4B8C-83A1-F6EECF244321}">
                <p14:modId xmlns:p14="http://schemas.microsoft.com/office/powerpoint/2010/main" val="2011220251"/>
              </p:ext>
            </p:extLst>
          </p:nvPr>
        </p:nvGraphicFramePr>
        <p:xfrm>
          <a:off x="391948" y="1167893"/>
          <a:ext cx="7569200" cy="4861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173258"/>
              </p:ext>
            </p:extLst>
          </p:nvPr>
        </p:nvGraphicFramePr>
        <p:xfrm>
          <a:off x="7251032" y="2295525"/>
          <a:ext cx="4752975" cy="246697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028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0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>
                          <a:effectLst/>
                        </a:rPr>
                        <a:t> 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u="none" strike="noStrike" dirty="0">
                          <a:effectLst/>
                        </a:rPr>
                        <a:t>2018</a:t>
                      </a:r>
                      <a:r>
                        <a:rPr lang="ko-KR" altLang="en-US" sz="1500" u="none" strike="noStrike" dirty="0">
                          <a:effectLst/>
                        </a:rPr>
                        <a:t>년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u="none" strike="noStrike" dirty="0">
                          <a:effectLst/>
                        </a:rPr>
                        <a:t>2019</a:t>
                      </a:r>
                      <a:r>
                        <a:rPr lang="ko-KR" altLang="en-US" sz="1500" u="none" strike="noStrike" dirty="0">
                          <a:effectLst/>
                        </a:rPr>
                        <a:t>년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u="none" strike="noStrike" dirty="0">
                          <a:effectLst/>
                        </a:rPr>
                        <a:t>2020</a:t>
                      </a:r>
                      <a:r>
                        <a:rPr lang="ko-KR" altLang="en-US" sz="1500" u="none" strike="noStrike" dirty="0">
                          <a:effectLst/>
                        </a:rPr>
                        <a:t>년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u="none" strike="noStrike" dirty="0">
                          <a:effectLst/>
                        </a:rPr>
                        <a:t>2021</a:t>
                      </a:r>
                      <a:r>
                        <a:rPr lang="ko-KR" altLang="en-US" sz="1500" u="none" strike="noStrike" dirty="0">
                          <a:effectLst/>
                        </a:rPr>
                        <a:t>년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990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 err="1">
                          <a:effectLst/>
                        </a:rPr>
                        <a:t>지적장애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 dirty="0">
                          <a:effectLst/>
                        </a:rPr>
                        <a:t>206,917</a:t>
                      </a:r>
                      <a:endParaRPr lang="en-US" altLang="ko-KR" sz="150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 dirty="0">
                          <a:effectLst/>
                        </a:rPr>
                        <a:t>212,936</a:t>
                      </a:r>
                      <a:endParaRPr lang="en-US" altLang="ko-KR" sz="150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>
                          <a:effectLst/>
                        </a:rPr>
                        <a:t>217,108</a:t>
                      </a:r>
                      <a:endParaRPr lang="en-US" altLang="ko-KR" sz="1500" b="0" i="0" u="none" strike="noStrike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 dirty="0">
                          <a:effectLst/>
                        </a:rPr>
                        <a:t>221,557</a:t>
                      </a:r>
                      <a:endParaRPr lang="en-US" altLang="ko-KR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794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>
                          <a:effectLst/>
                        </a:rPr>
                        <a:t>자폐성장애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 dirty="0">
                          <a:effectLst/>
                        </a:rPr>
                        <a:t>26,703</a:t>
                      </a:r>
                      <a:endParaRPr lang="en-US" altLang="ko-KR" sz="150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 dirty="0">
                          <a:effectLst/>
                        </a:rPr>
                        <a:t>28,678</a:t>
                      </a:r>
                      <a:endParaRPr lang="en-US" altLang="ko-KR" sz="150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 dirty="0">
                          <a:effectLst/>
                        </a:rPr>
                        <a:t>30,802</a:t>
                      </a:r>
                      <a:endParaRPr lang="en-US" altLang="ko-KR" sz="150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 dirty="0">
                          <a:effectLst/>
                        </a:rPr>
                        <a:t>33,650</a:t>
                      </a:r>
                      <a:endParaRPr lang="en-US" altLang="ko-KR" sz="150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70107" y="5078968"/>
            <a:ext cx="462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&lt;</a:t>
            </a:r>
            <a:r>
              <a:rPr lang="ko-KR" altLang="en-US" dirty="0"/>
              <a:t>출처</a:t>
            </a:r>
            <a:r>
              <a:rPr lang="en-US" altLang="ko-KR" dirty="0"/>
              <a:t>: </a:t>
            </a:r>
            <a:r>
              <a:rPr lang="ko-KR" altLang="en-US" dirty="0"/>
              <a:t>보건복지부</a:t>
            </a:r>
            <a:r>
              <a:rPr lang="en-US" altLang="ko-KR" dirty="0"/>
              <a:t>&gt;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553700" y="1924050"/>
            <a:ext cx="1323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/>
              <a:t>(</a:t>
            </a:r>
            <a:r>
              <a:rPr lang="ko-KR" altLang="en-US" sz="1400" dirty="0"/>
              <a:t>단위</a:t>
            </a:r>
            <a:r>
              <a:rPr lang="en-US" altLang="ko-KR" sz="1400" dirty="0"/>
              <a:t>:</a:t>
            </a:r>
            <a:r>
              <a:rPr lang="ko-KR" altLang="en-US" sz="1400" dirty="0"/>
              <a:t>명</a:t>
            </a:r>
            <a:r>
              <a:rPr lang="en-US" altLang="ko-KR" sz="1400" dirty="0"/>
              <a:t>)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64189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5594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HY얕은샘물M" pitchFamily="18" charset="-127"/>
                <a:ea typeface="HY얕은샘물M" pitchFamily="18" charset="-127"/>
              </a:rPr>
              <a:t>발달장애인 시도별 현황</a:t>
            </a:r>
          </a:p>
        </p:txBody>
      </p:sp>
      <p:graphicFrame>
        <p:nvGraphicFramePr>
          <p:cNvPr id="9" name="차트 8"/>
          <p:cNvGraphicFramePr/>
          <p:nvPr>
            <p:extLst>
              <p:ext uri="{D42A27DB-BD31-4B8C-83A1-F6EECF244321}">
                <p14:modId xmlns:p14="http://schemas.microsoft.com/office/powerpoint/2010/main" val="177940745"/>
              </p:ext>
            </p:extLst>
          </p:nvPr>
        </p:nvGraphicFramePr>
        <p:xfrm>
          <a:off x="197335" y="1443566"/>
          <a:ext cx="11547689" cy="428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71600" y="5724525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&lt;</a:t>
            </a:r>
            <a:r>
              <a:rPr lang="ko-KR" altLang="en-US" dirty="0"/>
              <a:t>출처</a:t>
            </a:r>
            <a:r>
              <a:rPr lang="en-US" altLang="ko-KR" dirty="0"/>
              <a:t>: </a:t>
            </a:r>
            <a:r>
              <a:rPr lang="ko-KR" altLang="en-US" dirty="0"/>
              <a:t>보건복지부</a:t>
            </a:r>
            <a:r>
              <a:rPr lang="en-US" altLang="ko-KR" dirty="0"/>
              <a:t>&gt;</a:t>
            </a:r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C1C546-D884-43ED-984C-738298FD9BF5}"/>
              </a:ext>
            </a:extLst>
          </p:cNvPr>
          <p:cNvSpPr txBox="1"/>
          <p:nvPr/>
        </p:nvSpPr>
        <p:spPr>
          <a:xfrm>
            <a:off x="-66762" y="1334515"/>
            <a:ext cx="1323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/>
              <a:t>(</a:t>
            </a:r>
            <a:r>
              <a:rPr lang="ko-KR" altLang="en-US" sz="1400" dirty="0"/>
              <a:t>단위</a:t>
            </a:r>
            <a:r>
              <a:rPr lang="en-US" altLang="ko-KR" sz="1400" dirty="0"/>
              <a:t>:</a:t>
            </a:r>
            <a:r>
              <a:rPr lang="ko-KR" altLang="en-US" sz="1400" dirty="0"/>
              <a:t>명</a:t>
            </a:r>
            <a:r>
              <a:rPr lang="en-US" altLang="ko-KR" sz="1400" dirty="0"/>
              <a:t>)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54910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6016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err="1">
                <a:latin typeface="HY얕은샘물M" pitchFamily="18" charset="-127"/>
                <a:ea typeface="HY얕은샘물M" pitchFamily="18" charset="-127"/>
              </a:rPr>
              <a:t>지적장애</a:t>
            </a:r>
            <a:r>
              <a:rPr lang="en-US" altLang="ko-KR" sz="3200" b="1" dirty="0">
                <a:latin typeface="HY얕은샘물M" pitchFamily="18" charset="-127"/>
                <a:ea typeface="HY얕은샘물M" pitchFamily="18" charset="-127"/>
              </a:rPr>
              <a:t>(intellectual disability)</a:t>
            </a:r>
            <a:endParaRPr lang="ko-KR" altLang="en-US" sz="4800" b="1" dirty="0">
              <a:latin typeface="HY얕은샘물M" pitchFamily="18" charset="-127"/>
              <a:ea typeface="HY얕은샘물M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757" y="1431790"/>
            <a:ext cx="11061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err="1"/>
              <a:t>지적장애의</a:t>
            </a:r>
            <a:r>
              <a:rPr lang="ko-KR" altLang="en-US" sz="2800" b="1" dirty="0"/>
              <a:t> 진단 기준</a:t>
            </a:r>
            <a:r>
              <a:rPr lang="en-US" altLang="ko-KR" b="1" dirty="0"/>
              <a:t>(</a:t>
            </a:r>
            <a:r>
              <a:rPr lang="ko-KR" altLang="en-US" b="1" dirty="0"/>
              <a:t>미국정신의학회의 정신장애 진단통계 편람</a:t>
            </a:r>
            <a:r>
              <a:rPr lang="en-US" altLang="ko-KR" b="1" dirty="0"/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8623" y="2141300"/>
            <a:ext cx="109576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dirty="0" err="1"/>
              <a:t>지적기능의</a:t>
            </a:r>
            <a:r>
              <a:rPr lang="ko-KR" altLang="en-US" dirty="0"/>
              <a:t> 장애가 임상적 평가와 표준화된 지능검사에서 확인 되어야 한다</a:t>
            </a:r>
            <a:r>
              <a:rPr lang="en-US" altLang="ko-KR" dirty="0"/>
              <a:t>(IQ 70 </a:t>
            </a:r>
            <a:r>
              <a:rPr lang="ko-KR" altLang="en-US" dirty="0"/>
              <a:t>이하</a:t>
            </a:r>
            <a:r>
              <a:rPr lang="en-US" altLang="ko-KR" dirty="0"/>
              <a:t>).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  - </a:t>
            </a:r>
            <a:r>
              <a:rPr lang="ko-KR" altLang="en-US" dirty="0"/>
              <a:t>추상적 사고 및 판단의 어려움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  - </a:t>
            </a:r>
            <a:r>
              <a:rPr lang="ko-KR" altLang="en-US" dirty="0"/>
              <a:t>일반적인 학습</a:t>
            </a:r>
            <a:r>
              <a:rPr lang="en-US" altLang="ko-KR" dirty="0"/>
              <a:t>(</a:t>
            </a:r>
            <a:r>
              <a:rPr lang="ko-KR" altLang="en-US" dirty="0"/>
              <a:t>학업 또는 경험을 통한 학습</a:t>
            </a:r>
            <a:r>
              <a:rPr lang="en-US" altLang="ko-KR" dirty="0"/>
              <a:t>)</a:t>
            </a:r>
            <a:r>
              <a:rPr lang="ko-KR" altLang="en-US" dirty="0"/>
              <a:t>의 어려움</a:t>
            </a:r>
            <a:endParaRPr lang="en-US" altLang="ko-KR" dirty="0"/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 marL="342900" indent="-342900">
              <a:lnSpc>
                <a:spcPct val="150000"/>
              </a:lnSpc>
              <a:buAutoNum type="arabicPeriod" startAt="2"/>
            </a:pPr>
            <a:r>
              <a:rPr lang="ko-KR" altLang="en-US" dirty="0"/>
              <a:t>적응기능의 장애로 인한 일상 생활에서의 지장을 받는다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  - </a:t>
            </a:r>
            <a:r>
              <a:rPr lang="ko-KR" altLang="en-US" dirty="0"/>
              <a:t>개념적 기능 </a:t>
            </a:r>
            <a:r>
              <a:rPr lang="en-US" altLang="ko-KR" dirty="0"/>
              <a:t>: </a:t>
            </a:r>
            <a:r>
              <a:rPr lang="ko-KR" altLang="en-US" dirty="0"/>
              <a:t>문제해결을 위한 언어</a:t>
            </a:r>
            <a:r>
              <a:rPr lang="en-US" altLang="ko-KR" dirty="0"/>
              <a:t>, </a:t>
            </a:r>
            <a:r>
              <a:rPr lang="ko-KR" altLang="en-US" dirty="0"/>
              <a:t>계산</a:t>
            </a:r>
            <a:r>
              <a:rPr lang="en-US" altLang="ko-KR" dirty="0"/>
              <a:t>, </a:t>
            </a:r>
            <a:r>
              <a:rPr lang="ko-KR" altLang="en-US" dirty="0"/>
              <a:t>읽기</a:t>
            </a:r>
            <a:r>
              <a:rPr lang="en-US" altLang="ko-KR" dirty="0"/>
              <a:t>, </a:t>
            </a:r>
            <a:r>
              <a:rPr lang="ko-KR" altLang="en-US" dirty="0"/>
              <a:t>쓰기</a:t>
            </a:r>
            <a:r>
              <a:rPr lang="en-US" altLang="ko-KR" dirty="0"/>
              <a:t>, </a:t>
            </a:r>
            <a:r>
              <a:rPr lang="ko-KR" altLang="en-US" dirty="0"/>
              <a:t>추론 및 기억과 관련된 능력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  - </a:t>
            </a:r>
            <a:r>
              <a:rPr lang="ko-KR" altLang="en-US" dirty="0"/>
              <a:t>사회적 기능 </a:t>
            </a:r>
            <a:r>
              <a:rPr lang="en-US" altLang="ko-KR" dirty="0"/>
              <a:t>: </a:t>
            </a:r>
            <a:r>
              <a:rPr lang="ko-KR" altLang="en-US" dirty="0"/>
              <a:t>공감능력</a:t>
            </a:r>
            <a:r>
              <a:rPr lang="en-US" altLang="ko-KR" dirty="0"/>
              <a:t>, </a:t>
            </a:r>
            <a:r>
              <a:rPr lang="ko-KR" altLang="en-US" dirty="0"/>
              <a:t>의사소통능력</a:t>
            </a:r>
            <a:r>
              <a:rPr lang="en-US" altLang="ko-KR" dirty="0"/>
              <a:t>, </a:t>
            </a:r>
            <a:r>
              <a:rPr lang="ko-KR" altLang="en-US" dirty="0"/>
              <a:t>타인의 경험을 인식하는 능력</a:t>
            </a:r>
            <a:r>
              <a:rPr lang="en-US" altLang="ko-KR" dirty="0"/>
              <a:t>, </a:t>
            </a:r>
            <a:r>
              <a:rPr lang="ko-KR" altLang="en-US" dirty="0"/>
              <a:t>사회적 판단력</a:t>
            </a:r>
            <a:r>
              <a:rPr lang="en-US" altLang="ko-KR" dirty="0"/>
              <a:t>, </a:t>
            </a:r>
            <a:r>
              <a:rPr lang="ko-KR" altLang="en-US" dirty="0"/>
              <a:t>자기조절 능력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  - </a:t>
            </a:r>
            <a:r>
              <a:rPr lang="ko-KR" altLang="en-US" dirty="0"/>
              <a:t>실용적 기능 </a:t>
            </a:r>
            <a:r>
              <a:rPr lang="en-US" altLang="ko-KR" dirty="0"/>
              <a:t>: </a:t>
            </a:r>
            <a:r>
              <a:rPr lang="ko-KR" altLang="en-US" dirty="0"/>
              <a:t>행동조절 능력</a:t>
            </a:r>
            <a:r>
              <a:rPr lang="en-US" altLang="ko-KR" dirty="0"/>
              <a:t>, </a:t>
            </a:r>
            <a:r>
              <a:rPr lang="ko-KR" altLang="en-US" dirty="0"/>
              <a:t>업무 조직화 능력</a:t>
            </a:r>
            <a:r>
              <a:rPr lang="en-US" altLang="ko-KR" dirty="0"/>
              <a:t>, </a:t>
            </a:r>
            <a:r>
              <a:rPr lang="ko-KR" altLang="en-US" dirty="0"/>
              <a:t>재무관리 능력</a:t>
            </a:r>
            <a:r>
              <a:rPr lang="en-US" altLang="ko-KR" dirty="0"/>
              <a:t>, </a:t>
            </a:r>
            <a:r>
              <a:rPr lang="ko-KR" altLang="en-US" dirty="0"/>
              <a:t>개인위생 및 취미 관리 능력</a:t>
            </a:r>
            <a:endParaRPr lang="en-US" altLang="ko-KR" dirty="0"/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3. </a:t>
            </a:r>
            <a:r>
              <a:rPr lang="ko-KR" altLang="en-US" dirty="0" err="1"/>
              <a:t>지적결함과</a:t>
            </a:r>
            <a:r>
              <a:rPr lang="ko-KR" altLang="en-US" dirty="0"/>
              <a:t> 적응능력의 결함은 발달시기 동안에 시작되어야 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00890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4357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err="1">
                <a:latin typeface="HY얕은샘물M" pitchFamily="18" charset="-127"/>
                <a:ea typeface="HY얕은샘물M" pitchFamily="18" charset="-127"/>
              </a:rPr>
              <a:t>지적장애</a:t>
            </a:r>
            <a:endParaRPr lang="ko-KR" altLang="en-US" sz="4800" b="1" dirty="0">
              <a:latin typeface="HY얕은샘물M" pitchFamily="18" charset="-127"/>
              <a:ea typeface="HY얕은샘물M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757" y="1517515"/>
            <a:ext cx="8042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err="1"/>
              <a:t>지적장애의</a:t>
            </a:r>
            <a:r>
              <a:rPr lang="ko-KR" altLang="en-US" sz="2800" b="1" dirty="0"/>
              <a:t> 분류</a:t>
            </a:r>
            <a:r>
              <a:rPr lang="en-US" altLang="ko-KR" b="1" dirty="0"/>
              <a:t>(</a:t>
            </a:r>
            <a:r>
              <a:rPr lang="ko-KR" altLang="en-US" b="1" dirty="0"/>
              <a:t>지능검사 측정으로 인한 분류 </a:t>
            </a:r>
            <a:r>
              <a:rPr lang="en-US" altLang="ko-KR" b="1" dirty="0"/>
              <a:t>)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814066"/>
              </p:ext>
            </p:extLst>
          </p:nvPr>
        </p:nvGraphicFramePr>
        <p:xfrm>
          <a:off x="841375" y="2424639"/>
          <a:ext cx="9112250" cy="3214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302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0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283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dirty="0"/>
                        <a:t>분류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dirty="0"/>
                        <a:t>지능지수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83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dirty="0"/>
                        <a:t>경도 </a:t>
                      </a:r>
                      <a:r>
                        <a:rPr lang="ko-KR" altLang="en-US" sz="2000" dirty="0" err="1"/>
                        <a:t>지적장애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2000" dirty="0"/>
                        <a:t>50</a:t>
                      </a:r>
                      <a:r>
                        <a:rPr lang="en-US" altLang="ko-KR" sz="2000" baseline="0" dirty="0"/>
                        <a:t> ~ 70</a:t>
                      </a:r>
                      <a:endParaRPr lang="ko-KR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83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dirty="0"/>
                        <a:t>중등도 </a:t>
                      </a:r>
                      <a:r>
                        <a:rPr lang="ko-KR" altLang="en-US" sz="2000" dirty="0" err="1"/>
                        <a:t>지적장애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2000" dirty="0"/>
                        <a:t>30 ~ 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83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dirty="0"/>
                        <a:t>고도 </a:t>
                      </a:r>
                      <a:r>
                        <a:rPr lang="ko-KR" altLang="en-US" sz="2000" dirty="0" err="1"/>
                        <a:t>지적장애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2000" dirty="0"/>
                        <a:t>20 ~ 30</a:t>
                      </a:r>
                      <a:endParaRPr lang="ko-KR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83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dirty="0"/>
                        <a:t>최고도 </a:t>
                      </a:r>
                      <a:r>
                        <a:rPr lang="ko-KR" altLang="en-US" sz="2000" dirty="0" err="1"/>
                        <a:t>지적장애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2000" dirty="0"/>
                        <a:t>20 </a:t>
                      </a:r>
                      <a:r>
                        <a:rPr lang="ko-KR" altLang="en-US" sz="2000" dirty="0"/>
                        <a:t>이하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675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4357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err="1">
                <a:latin typeface="HY얕은샘물M" pitchFamily="18" charset="-127"/>
                <a:ea typeface="HY얕은샘물M" pitchFamily="18" charset="-127"/>
              </a:rPr>
              <a:t>지적장애</a:t>
            </a:r>
            <a:r>
              <a:rPr lang="ko-KR" altLang="en-US" sz="4800" b="1" dirty="0">
                <a:latin typeface="HY얕은샘물M" pitchFamily="18" charset="-127"/>
                <a:ea typeface="HY얕은샘물M" pitchFamily="18" charset="-127"/>
              </a:rPr>
              <a:t> 분류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8757" y="1517515"/>
            <a:ext cx="8042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&lt; </a:t>
            </a:r>
            <a:r>
              <a:rPr lang="ko-KR" altLang="en-US" sz="2800" b="1" dirty="0"/>
              <a:t>경도 </a:t>
            </a:r>
            <a:r>
              <a:rPr lang="ko-KR" altLang="en-US" sz="2800" b="1" dirty="0" err="1"/>
              <a:t>지적장애</a:t>
            </a:r>
            <a:r>
              <a:rPr lang="ko-KR" altLang="en-US" sz="2800" b="1" dirty="0"/>
              <a:t> </a:t>
            </a:r>
            <a:r>
              <a:rPr lang="en-US" altLang="ko-KR" sz="2800" b="1" dirty="0"/>
              <a:t>&gt;</a:t>
            </a:r>
            <a:endParaRPr lang="en-US" altLang="ko-KR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29573" y="2408000"/>
            <a:ext cx="109576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지능지수 </a:t>
            </a:r>
            <a:r>
              <a:rPr lang="en-US" altLang="ko-KR" dirty="0"/>
              <a:t>50 ~ 70 </a:t>
            </a:r>
            <a:r>
              <a:rPr lang="ko-KR" altLang="en-US" dirty="0"/>
              <a:t>사이이다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전체 </a:t>
            </a:r>
            <a:r>
              <a:rPr lang="ko-KR" altLang="en-US" dirty="0" err="1"/>
              <a:t>지적장애인</a:t>
            </a:r>
            <a:r>
              <a:rPr lang="ko-KR" altLang="en-US" dirty="0"/>
              <a:t> 인구의 약 </a:t>
            </a:r>
            <a:r>
              <a:rPr lang="en-US" altLang="ko-KR" dirty="0"/>
              <a:t>85% </a:t>
            </a:r>
            <a:r>
              <a:rPr lang="ko-KR" altLang="en-US" dirty="0"/>
              <a:t>해당한다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아동기에는 또래에 비해 학습이 느리며</a:t>
            </a:r>
            <a:r>
              <a:rPr lang="en-US" altLang="ko-KR" dirty="0"/>
              <a:t>, </a:t>
            </a:r>
            <a:r>
              <a:rPr lang="ko-KR" altLang="en-US" dirty="0"/>
              <a:t>성장하면서 대략 </a:t>
            </a:r>
            <a:r>
              <a:rPr lang="en-US" altLang="ko-KR" dirty="0"/>
              <a:t>6</a:t>
            </a:r>
            <a:r>
              <a:rPr lang="ko-KR" altLang="en-US" dirty="0"/>
              <a:t>학년 정도의 학업기술 습득 가능하다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성인기에도 판단 및 일상 생활에서의 문제해결 능력에 결함이 있다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기억력 및 언어 사용 능력이 꽤 양호할 수는 있으나 비유나 다른 추상적 사고에는 어려움을 보인다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4957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5963</TotalTime>
  <Words>1480</Words>
  <Application>Microsoft Office PowerPoint</Application>
  <PresentationFormat>와이드스크린</PresentationFormat>
  <Paragraphs>275</Paragraphs>
  <Slides>34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34</vt:i4>
      </vt:variant>
    </vt:vector>
  </HeadingPairs>
  <TitlesOfParts>
    <vt:vector size="44" baseType="lpstr">
      <vt:lpstr>HyhwpEQ</vt:lpstr>
      <vt:lpstr>HY견고딕</vt:lpstr>
      <vt:lpstr>HY얕은샘물M</vt:lpstr>
      <vt:lpstr>나눔스퀘어 ExtraBold</vt:lpstr>
      <vt:lpstr>맑은 고딕</vt:lpstr>
      <vt:lpstr>Batang</vt:lpstr>
      <vt:lpstr>함초롬바탕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조점례</dc:creator>
  <cp:lastModifiedBy>User</cp:lastModifiedBy>
  <cp:revision>230</cp:revision>
  <dcterms:created xsi:type="dcterms:W3CDTF">2019-04-01T11:39:14Z</dcterms:created>
  <dcterms:modified xsi:type="dcterms:W3CDTF">2023-08-18T03:35:29Z</dcterms:modified>
</cp:coreProperties>
</file>