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7"/>
  </p:notesMasterIdLst>
  <p:sldIdLst>
    <p:sldId id="256" r:id="rId2"/>
    <p:sldId id="774" r:id="rId3"/>
    <p:sldId id="257" r:id="rId4"/>
    <p:sldId id="777" r:id="rId5"/>
    <p:sldId id="775" r:id="rId6"/>
    <p:sldId id="277" r:id="rId7"/>
    <p:sldId id="278" r:id="rId8"/>
    <p:sldId id="258" r:id="rId9"/>
    <p:sldId id="289" r:id="rId10"/>
    <p:sldId id="261" r:id="rId11"/>
    <p:sldId id="290" r:id="rId12"/>
    <p:sldId id="279" r:id="rId13"/>
    <p:sldId id="280" r:id="rId14"/>
    <p:sldId id="281" r:id="rId15"/>
    <p:sldId id="282" r:id="rId16"/>
    <p:sldId id="283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84" r:id="rId25"/>
    <p:sldId id="285" r:id="rId26"/>
    <p:sldId id="286" r:id="rId27"/>
    <p:sldId id="299" r:id="rId28"/>
    <p:sldId id="272" r:id="rId29"/>
    <p:sldId id="273" r:id="rId30"/>
    <p:sldId id="274" r:id="rId31"/>
    <p:sldId id="275" r:id="rId32"/>
    <p:sldId id="276" r:id="rId33"/>
    <p:sldId id="260" r:id="rId34"/>
    <p:sldId id="779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781" r:id="rId43"/>
    <p:sldId id="783" r:id="rId44"/>
    <p:sldId id="782" r:id="rId45"/>
    <p:sldId id="784" r:id="rId46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1111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4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967103F-D7EA-49BD-88EB-4C4045E7D2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E5EACC2-6424-4E53-AAA9-E801F01628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BF92E8C-B17B-4D61-BCD4-C1C27CFC9F2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6DF3E0F-EEF2-4085-BD27-5AC86A938E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19F5639D-81BB-484D-9EA0-9B146254B2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18E8FE81-016C-49EC-B2C3-4FF9A73569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7B9201CD-BFD8-448C-8E8E-3EE071A0DE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AA56563-A6F4-410D-AA23-8CEB2860B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C22AE6EE-08AC-43F8-8B23-E19DEA6B7FC4}" type="slidenum">
              <a:rPr lang="en-US" altLang="ko-KR" smtClean="0"/>
              <a:pPr>
                <a:spcBef>
                  <a:spcPct val="0"/>
                </a:spcBef>
              </a:pPr>
              <a:t>3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D73B2DF-0366-4EA6-BF81-5ED38BF81F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FE14B45-1ECD-46A2-BF13-7C6F59FA3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/>
              <a:t>ICIDH </a:t>
            </a:r>
            <a:r>
              <a:rPr lang="en-US" altLang="ko-KR">
                <a:latin typeface="Arial" panose="020B0604020202020204" pitchFamily="34" charset="0"/>
              </a:rPr>
              <a:t>–</a:t>
            </a:r>
            <a:r>
              <a:rPr lang="en-US" altLang="ko-KR"/>
              <a:t> International Classification of Impairment, Disability, and Handicap.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AA56563-A6F4-410D-AA23-8CEB2860B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C22AE6EE-08AC-43F8-8B23-E19DEA6B7FC4}" type="slidenum">
              <a:rPr lang="en-US" altLang="ko-KR" smtClean="0"/>
              <a:pPr>
                <a:spcBef>
                  <a:spcPct val="0"/>
                </a:spcBef>
              </a:pPr>
              <a:t>5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D73B2DF-0366-4EA6-BF81-5ED38BF81F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FE14B45-1ECD-46A2-BF13-7C6F59FA3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/>
              <a:t>ICIDH </a:t>
            </a:r>
            <a:r>
              <a:rPr lang="en-US" altLang="ko-KR">
                <a:latin typeface="Arial" panose="020B0604020202020204" pitchFamily="34" charset="0"/>
              </a:rPr>
              <a:t>–</a:t>
            </a:r>
            <a:r>
              <a:rPr lang="en-US" altLang="ko-KR"/>
              <a:t> International Classification of Impairment, Disability, and Handicap. </a:t>
            </a:r>
          </a:p>
        </p:txBody>
      </p:sp>
    </p:spTree>
    <p:extLst>
      <p:ext uri="{BB962C8B-B14F-4D97-AF65-F5344CB8AC3E}">
        <p14:creationId xmlns:p14="http://schemas.microsoft.com/office/powerpoint/2010/main" val="138895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ADE0DA8-318B-443A-8889-E2DAE0F6385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837E7A66-8FB4-4BB8-B768-B0F03AFFB5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620313D9-4035-4B82-92CD-471D645E6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4C1981C9-799C-4E97-BA78-D09C845464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/>
            </a:p>
          </p:txBody>
        </p:sp>
      </p:grp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B0EE021-2560-4F1D-95E1-9E938BD16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F024F-B3F7-4AF2-B336-B324EE67C997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B911146-7E5F-4165-99C8-A7CC6CBAE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B1EA3B4-BCEB-4071-A70C-1A3835EFB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E9E5-0DB1-4842-9C9D-092B21E5E3C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683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6B70B-5091-4FF1-8206-D3D44ED78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F82DB-D0FF-4DE1-A3AF-CC08C90325A4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7E5C3-F0DF-450C-9F40-433F84D0B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06343A-E3CC-4FA5-8460-228DC75EF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A23-01FF-44CF-80E0-71D37D699C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273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EA910A-9ABB-46DC-991F-C6CD2E21E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AEEF-FB4A-4079-88D3-8FE22F5B00C1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0DBE32-DAB8-493E-A0CA-E60E2C054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5ED37F-D522-428C-9BF8-B1962F18A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E2B10-B2D9-42D6-8355-D27F7467646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825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7F128-3052-42CD-858A-95F63A66D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B32E-6404-44F9-ABF4-6EB174B628AD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AFF542-57ED-46A9-8D2E-BCDDBDB4C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7F198-2A36-4D4F-9503-265B8D8F5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6EC91-66D5-4745-BF1C-AF46F4D4F7A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185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0EBF9-1A73-4986-9DA2-E9C9726A7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6C15-D9A9-4374-B65B-8F858087C099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A30EAA-FB73-42A7-A9B5-8EDCE5843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FE6DC3-5983-4FED-AC99-9F5E9698C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C007-1DE1-442E-B998-2439C36D39E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738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AD6A6-70DE-4FF3-B763-313E18C27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57FA-4EAD-4EDA-AB58-F8B04ACB9A72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C14B0-D66B-4DAF-89C0-13E1009FC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9FDBC-7A5E-4805-8925-017B3A61E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75E1-F5A0-4C2B-B444-B2697AF67D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545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4BFB87-898B-4DAE-AD26-FB7A0B557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C49FE-C532-4B0E-B6A7-BE5D4F939097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433B87-547E-4BAB-A6AB-76D309CC4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447DD4-7A1C-46F4-8FF5-6C6C4812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54E1-F585-4F61-9A0B-B406EC81D4F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837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725C61-BF1C-4F1A-819D-51B8A63B7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D47B-6336-4024-B6B0-79EC5259B842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D7DB90-AF2B-470A-8B77-9D65904DD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C6AD67-F270-4725-BE3F-48F5752A0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587C5-EB19-44B2-8C8F-0FAA0B18C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48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7F814D-3748-4D1B-A85F-8A1210467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414D-0E34-487C-901E-884B3939D9B5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63C79D-C4F2-452F-949C-62E1799C8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FFE3A8-3712-4EFC-8D1C-8735B8D11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11A4-222A-40B1-9075-C635DD9BA4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157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075A5-86FF-4B8B-A77B-5802AFD74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FE90-7ADE-41C1-958D-5D8969CF74F1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14855-39E9-494A-B0C7-A63931D5F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6F800-C272-43F8-9587-558047516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E529-4870-4438-AF6E-6F332C66CA8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12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C06D9-2A38-4750-8979-08C86137E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B5C4-0C78-4DFB-9BFF-91C93EEC2069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11FF3-7341-481F-AF23-0F7090CD1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94C63-B330-430A-8B34-1D95697DD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5E4D-D5CA-4809-8D58-947427EA78B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70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11F7A9-15CF-43FC-8F28-2A755A2F2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AFA6E1-6EC0-45F2-9134-1DC7DC58D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AD527ED0-F600-4BAA-B7A2-F9D5FB48BD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000"/>
            </a:lvl1pPr>
          </a:lstStyle>
          <a:p>
            <a:pPr>
              <a:defRPr/>
            </a:pPr>
            <a:fld id="{E47D57C1-5FDD-489A-A308-C9F5C68F72F4}" type="datetimeFigureOut">
              <a:rPr lang="ko-KR" altLang="en-US"/>
              <a:pPr>
                <a:defRPr/>
              </a:pPr>
              <a:t>2023-08-01</a:t>
            </a:fld>
            <a:endParaRPr lang="en-US" altLang="ko-KR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8BDA083-D610-4147-B5BF-9F9C7E1B0D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0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BF3816D4-1C79-4C40-AFB0-148C78C66E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000"/>
            </a:lvl1pPr>
          </a:lstStyle>
          <a:p>
            <a:pPr>
              <a:defRPr/>
            </a:pPr>
            <a:fld id="{CA7198DD-5B76-4E60-9964-96E9099381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93235D4-9C89-4DF3-A6AB-719E43F4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kumimoji="0" lang="ko-KR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0F91A5DB-7422-4D06-8927-EFD09A052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981A8DE-4E13-44C3-8E80-23C3FB74C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kumimoji="0" lang="ko-KR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587CB769-CB3D-4317-9DF0-2EE19036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kumimoji="0" lang="ko-KR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02DE099-A127-453D-AE07-83C29EC3715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628801"/>
            <a:ext cx="7992244" cy="720079"/>
          </a:xfrm>
        </p:spPr>
        <p:txBody>
          <a:bodyPr/>
          <a:lstStyle/>
          <a:p>
            <a:pPr algn="ctr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기본운동기술과 게임활동 지도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B1409F8-9FAA-4D51-8ECE-5A63D6ED1A7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79712" y="2996952"/>
            <a:ext cx="4824535" cy="1728192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 범 진</a:t>
            </a:r>
            <a:r>
              <a:rPr lang="en-US" altLang="ko-KR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Ph.D.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altLang="ko-KR" sz="3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신라대학교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장애인스포츠지도사연수원</a:t>
            </a:r>
          </a:p>
        </p:txBody>
      </p:sp>
      <p:pic>
        <p:nvPicPr>
          <p:cNvPr id="4100" name="Picture 5" descr="PE01080_">
            <a:extLst>
              <a:ext uri="{FF2B5EF4-FFF2-40B4-BE49-F238E27FC236}">
                <a16:creationId xmlns:a16="http://schemas.microsoft.com/office/drawing/2014/main" id="{3899170B-970C-48FE-9F27-FB80091F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236"/>
            <a:ext cx="197999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1C7D24D-1616-459F-AE31-B9D3F5F24F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장애유형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미국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D3B7BA2-D6B2-4C76-A99D-2F456E8FA5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72488" cy="511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Autism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자폐증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Deaf/Blindness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농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맹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Deafness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농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Hearing impairment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청각손상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Mental retardation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정신지체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Multiple disabilities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중복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복합장애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Orthopedic impairment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지체장애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health impairment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기타 건강장애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Serious emotional disturbance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중증 정서장애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 learning disability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특정 학습장애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Speech or language impairment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담화 및 언어장애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Traumatic brain injury (</a:t>
            </a:r>
            <a:r>
              <a:rPr lang="ko-KR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외상성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뇌손상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Visual impairment including blindness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맹 포함 시각장애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63DE0BB-6742-44E2-92BA-F63AA51ED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0580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493DC-EB22-4904-9225-C5E57614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79930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장애유형</a:t>
            </a:r>
            <a:r>
              <a:rPr lang="en-US" altLang="ko-KR" sz="36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36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장애인복지법</a:t>
            </a:r>
            <a:r>
              <a:rPr lang="en-US" altLang="ko-KR" sz="3600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2019)</a:t>
            </a:r>
            <a:endParaRPr lang="en-US" altLang="ko-KR" sz="28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6975138-7E9F-4690-A06B-295AAD3FED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 유형 및 기준 </a:t>
            </a:r>
            <a:r>
              <a:rPr lang="en-US" altLang="ko-K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–</a:t>
            </a:r>
            <a:r>
              <a:rPr lang="en-US" altLang="ko-K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지체장애</a:t>
            </a:r>
            <a:endParaRPr lang="en-US" altLang="ko-KR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BC6EAE8-3A5C-47D8-8713-72D0D560872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0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한 팔</a:t>
            </a:r>
            <a:r>
              <a: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한 다리 또는 몸통 기능의 영속적인 장애</a:t>
            </a:r>
          </a:p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절단장애</a:t>
            </a:r>
            <a:r>
              <a: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(Amputation)</a:t>
            </a:r>
          </a:p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손</a:t>
            </a:r>
            <a:r>
              <a: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손가락 기능상실</a:t>
            </a:r>
          </a:p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왜소증 또는 척추변형</a:t>
            </a:r>
            <a:r>
              <a: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기형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D56DB1C-7276-4539-8C3C-DF85B659BB53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656138" y="1600200"/>
            <a:ext cx="4030662" cy="4530725"/>
          </a:xfrm>
        </p:spPr>
        <p:txBody>
          <a:bodyPr/>
          <a:lstStyle/>
          <a:p>
            <a:pPr eaLnBrk="1" hangingPunct="1">
              <a:defRPr/>
            </a:pPr>
            <a:endParaRPr lang="ko-KR" altLang="ko-K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1" name="Picture 6" descr="Racing for the Finish Line">
            <a:extLst>
              <a:ext uri="{FF2B5EF4-FFF2-40B4-BE49-F238E27FC236}">
                <a16:creationId xmlns:a16="http://schemas.microsoft.com/office/drawing/2014/main" id="{EA517321-B3D6-4821-A58E-2CF21A48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600200"/>
            <a:ext cx="403066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3806A57-7022-452D-9596-5A0B028A99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뇌병변장애인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34DBCCC-1088-4E8F-8C53-9B64C0EA89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2565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ko-KR" altLang="ko-K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8CA3EF5-7148-47C3-819C-517520BDDB6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2838" y="1600200"/>
            <a:ext cx="5033962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정의 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뇌의 기질적 병변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증상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마비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불수의 운동의 유무 등에 따른 팔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·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다리의 기능저하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앉기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서기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걷기 등의 이동능력과 일상생활 활동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동작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의 수행능력을 기초로 전체 기능장애 정도를 판정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유형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뇌성마비</a:t>
            </a: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(Cerebral Palsy: CP)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외상성 뇌손상</a:t>
            </a: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(Traumatic Brain Injury: TBI)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뇌졸증</a:t>
            </a: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(Stroke)</a:t>
            </a:r>
          </a:p>
        </p:txBody>
      </p:sp>
      <p:pic>
        <p:nvPicPr>
          <p:cNvPr id="15365" name="Picture 6" descr="indxpic.jpg (28138 bytes)">
            <a:extLst>
              <a:ext uri="{FF2B5EF4-FFF2-40B4-BE49-F238E27FC236}">
                <a16:creationId xmlns:a16="http://schemas.microsoft.com/office/drawing/2014/main" id="{F987CD6B-0D77-414F-BCE3-E7558D27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51936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54A17D5-04BF-40DB-A632-33A8496C81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시각장애인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8F561DF-5383-45A6-98BF-FB1EAB389DE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981200"/>
            <a:ext cx="8064500" cy="2455863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나쁜 쪽 시력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0.02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이하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좋은 쪽 시력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0.2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이하</a:t>
            </a:r>
            <a:endParaRPr lang="en-US" altLang="ko-K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양 쪽 눈 시야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(Field of vision)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의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½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이상 상실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Visual acuity (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시력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거리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20/200ft (6/60m)</a:t>
            </a: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양 쪽 눈 시야의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½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이상 상실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0DD8BCE-E1F6-488A-A205-DC60C6B5AEFC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066800" y="4652963"/>
            <a:ext cx="7543800" cy="1944687"/>
          </a:xfrm>
        </p:spPr>
        <p:txBody>
          <a:bodyPr/>
          <a:lstStyle/>
          <a:p>
            <a:pPr eaLnBrk="1" hangingPunct="1">
              <a:defRPr/>
            </a:pPr>
            <a:endParaRPr lang="ko-KR" altLang="ko-K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9" name="Picture 7" descr="A image of a Goalball player diving to stop an on coming ball">
            <a:extLst>
              <a:ext uri="{FF2B5EF4-FFF2-40B4-BE49-F238E27FC236}">
                <a16:creationId xmlns:a16="http://schemas.microsoft.com/office/drawing/2014/main" id="{7E4B4416-2170-43A6-BFDC-8AD93514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52963"/>
            <a:ext cx="3695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Picture of a player throwing the ball">
            <a:extLst>
              <a:ext uri="{FF2B5EF4-FFF2-40B4-BE49-F238E27FC236}">
                <a16:creationId xmlns:a16="http://schemas.microsoft.com/office/drawing/2014/main" id="{5565E310-4D07-4C52-A03B-47FBB0B3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3671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7C40924-86DA-4678-9480-CEE6DE7D80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청각장애인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77F3A7-B5A5-41EB-8666-74CD5717405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451350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두 귀의 청력손실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60dB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이상</a:t>
            </a:r>
            <a:endParaRPr lang="en-US" altLang="ko-K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한 귀의 청력손실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80dB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이상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다른 귀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40dB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이상</a:t>
            </a:r>
            <a:endParaRPr lang="en-US" altLang="ko-K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두 귀의 소리 명료도 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50%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이하</a:t>
            </a: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평형기능장애</a:t>
            </a:r>
          </a:p>
        </p:txBody>
      </p:sp>
      <p:pic>
        <p:nvPicPr>
          <p:cNvPr id="17412" name="Picture 5" descr="j0088754[1]">
            <a:extLst>
              <a:ext uri="{FF2B5EF4-FFF2-40B4-BE49-F238E27FC236}">
                <a16:creationId xmlns:a16="http://schemas.microsoft.com/office/drawing/2014/main" id="{3746B391-9831-4F1E-9EDD-DF5225C5C67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013" y="1925638"/>
            <a:ext cx="2835275" cy="38068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BDC9465-F93B-460F-867B-A004557E33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언어장애인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8D346A7-B617-438B-AFB0-C9BB9AE225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음성기능 장애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단순한 음성장애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발음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조음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 및 유창성장애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말더듬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을 포함하는 구어장애</a:t>
            </a:r>
          </a:p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언어기능 장애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언어중추손상으로 인한 실어증과 발달기에 나타나는 발달성 언어장애를 포함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>
            <a:extLst>
              <a:ext uri="{FF2B5EF4-FFF2-40B4-BE49-F238E27FC236}">
                <a16:creationId xmlns:a16="http://schemas.microsoft.com/office/drawing/2014/main" id="{51E188AD-045B-4EC2-9E9A-79124A9A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안면장애</a:t>
            </a:r>
          </a:p>
        </p:txBody>
      </p:sp>
      <p:sp>
        <p:nvSpPr>
          <p:cNvPr id="19459" name="내용 개체 틀 2">
            <a:extLst>
              <a:ext uri="{FF2B5EF4-FFF2-40B4-BE49-F238E27FC236}">
                <a16:creationId xmlns:a16="http://schemas.microsoft.com/office/drawing/2014/main" id="{EE1968E4-130C-486E-ADAF-C5C16660D3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sz="2400"/>
              <a:t>안면부의 추상</a:t>
            </a:r>
            <a:r>
              <a:rPr lang="en-US" altLang="ko-KR" sz="2400"/>
              <a:t>, </a:t>
            </a:r>
            <a:r>
              <a:rPr lang="ko-KR" altLang="en-US" sz="2400"/>
              <a:t>함몰</a:t>
            </a:r>
            <a:r>
              <a:rPr lang="en-US" altLang="ko-KR" sz="2400"/>
              <a:t>, </a:t>
            </a:r>
            <a:r>
              <a:rPr lang="ko-KR" altLang="en-US" sz="2400"/>
              <a:t>비후 등 변형으로 인해 사회생활에 상당한 제한을 받음</a:t>
            </a:r>
            <a:endParaRPr lang="en-US" altLang="ko-KR" sz="2400"/>
          </a:p>
          <a:p>
            <a:r>
              <a:rPr lang="en-US" altLang="ko-KR" sz="2400"/>
              <a:t>2003</a:t>
            </a:r>
            <a:r>
              <a:rPr lang="ko-KR" altLang="en-US" sz="2400"/>
              <a:t>년 장애범주에 포함</a:t>
            </a:r>
            <a:endParaRPr lang="en-US" altLang="ko-KR" sz="2400"/>
          </a:p>
          <a:p>
            <a:r>
              <a:rPr lang="ko-KR" altLang="en-US" sz="2400"/>
              <a:t>장애진단 </a:t>
            </a:r>
            <a:r>
              <a:rPr lang="en-US" altLang="ko-KR" sz="2400"/>
              <a:t>: </a:t>
            </a:r>
            <a:r>
              <a:rPr lang="ko-KR" altLang="en-US" sz="2400"/>
              <a:t>의료기관</a:t>
            </a:r>
            <a:r>
              <a:rPr lang="en-US" altLang="ko-KR" sz="2400"/>
              <a:t>(</a:t>
            </a:r>
            <a:r>
              <a:rPr lang="ko-KR" altLang="en-US" sz="2400"/>
              <a:t>성형외과</a:t>
            </a:r>
            <a:r>
              <a:rPr lang="en-US" altLang="ko-KR" sz="2400"/>
              <a:t>, </a:t>
            </a:r>
            <a:r>
              <a:rPr lang="ko-KR" altLang="en-US" sz="2400"/>
              <a:t>피부과 전문의 등</a:t>
            </a:r>
            <a:r>
              <a:rPr lang="en-US" altLang="ko-KR" sz="2400"/>
              <a:t>)</a:t>
            </a:r>
            <a:endParaRPr lang="ko-KR" altLang="en-US" sz="2400"/>
          </a:p>
        </p:txBody>
      </p:sp>
      <p:pic>
        <p:nvPicPr>
          <p:cNvPr id="19460" name="Picture 2" descr="소스 이미지 보기">
            <a:extLst>
              <a:ext uri="{FF2B5EF4-FFF2-40B4-BE49-F238E27FC236}">
                <a16:creationId xmlns:a16="http://schemas.microsoft.com/office/drawing/2014/main" id="{B0D41B25-0059-41D2-ADBD-F8C03D8A37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1984375"/>
            <a:ext cx="3752850" cy="376237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B2CDCD6-706C-4C08-B9F5-A4E288B915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신장장애</a:t>
            </a: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9B8D452-CDF0-46DA-A529-79F2148BD7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혈액 내 노폐물을 걸러내고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소변을 만드는 신장 기능의 이상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종류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만성신부전증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혈액투석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복막투석</a:t>
            </a: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신장 이식 </a:t>
            </a:r>
          </a:p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유의사항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식사조절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염분↓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혈액투석 팔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팔목에 무리가 가지 않도록 조심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복막투석을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하는 </a:t>
            </a: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복강부분을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잡거나 밀치는 일이 없도록 주의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0C58E18B-0FE5-427C-A884-E90DA9C1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심장장애</a:t>
            </a:r>
          </a:p>
        </p:txBody>
      </p:sp>
      <p:sp>
        <p:nvSpPr>
          <p:cNvPr id="21507" name="내용 개체 틀 4">
            <a:extLst>
              <a:ext uri="{FF2B5EF4-FFF2-40B4-BE49-F238E27FC236}">
                <a16:creationId xmlns:a16="http://schemas.microsoft.com/office/drawing/2014/main" id="{1F9AFBD7-E56A-4383-86A0-8B5B70787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324350" cy="4530725"/>
          </a:xfrm>
        </p:spPr>
        <p:txBody>
          <a:bodyPr/>
          <a:lstStyle/>
          <a:p>
            <a:r>
              <a:rPr lang="ko-KR" altLang="en-US" sz="2400"/>
              <a:t>심장장애 진단 및 판정</a:t>
            </a:r>
            <a:endParaRPr lang="en-US" altLang="ko-KR" sz="2400"/>
          </a:p>
          <a:p>
            <a:pPr lvl="1"/>
            <a:r>
              <a:rPr lang="ko-KR" altLang="en-US" sz="2000"/>
              <a:t>운동부하검사</a:t>
            </a:r>
            <a:r>
              <a:rPr lang="en-US" altLang="ko-KR" sz="2000"/>
              <a:t>, </a:t>
            </a:r>
            <a:r>
              <a:rPr lang="ko-KR" altLang="en-US" sz="2000"/>
              <a:t>심장질환증상 중등도</a:t>
            </a:r>
            <a:r>
              <a:rPr lang="en-US" altLang="ko-KR" sz="2000"/>
              <a:t>(5</a:t>
            </a:r>
            <a:r>
              <a:rPr lang="ko-KR" altLang="en-US" sz="2000"/>
              <a:t>점</a:t>
            </a:r>
            <a:r>
              <a:rPr lang="en-US" altLang="ko-KR" sz="2000"/>
              <a:t>)</a:t>
            </a:r>
          </a:p>
          <a:p>
            <a:pPr lvl="1"/>
            <a:r>
              <a:rPr lang="ko-KR" altLang="en-US" sz="2000"/>
              <a:t>심초음파 또는 핵의학검사 상 좌심실구혈률</a:t>
            </a:r>
            <a:r>
              <a:rPr lang="en-US" altLang="ko-KR" sz="2000"/>
              <a:t>(8</a:t>
            </a:r>
            <a:r>
              <a:rPr lang="ko-KR" altLang="en-US" sz="2000"/>
              <a:t>점</a:t>
            </a:r>
            <a:r>
              <a:rPr lang="en-US" altLang="ko-KR" sz="2000"/>
              <a:t>)</a:t>
            </a:r>
          </a:p>
          <a:p>
            <a:pPr lvl="1"/>
            <a:r>
              <a:rPr lang="ko-KR" altLang="en-US" sz="2000"/>
              <a:t>검사 소견</a:t>
            </a:r>
            <a:r>
              <a:rPr lang="en-US" altLang="ko-KR" sz="2000"/>
              <a:t>(10</a:t>
            </a:r>
            <a:r>
              <a:rPr lang="ko-KR" altLang="en-US" sz="2000"/>
              <a:t>점</a:t>
            </a:r>
            <a:r>
              <a:rPr lang="en-US" altLang="ko-KR" sz="2000"/>
              <a:t>)</a:t>
            </a:r>
            <a:r>
              <a:rPr lang="ko-KR" altLang="en-US" sz="2000"/>
              <a:t> </a:t>
            </a:r>
            <a:r>
              <a:rPr lang="en-US" altLang="ko-KR" sz="2000"/>
              <a:t>: </a:t>
            </a:r>
            <a:r>
              <a:rPr lang="ko-KR" altLang="en-US" sz="2000"/>
              <a:t>흉부 </a:t>
            </a:r>
            <a:r>
              <a:rPr lang="en-US" altLang="ko-KR" sz="2000"/>
              <a:t>X-</a:t>
            </a:r>
            <a:r>
              <a:rPr lang="ko-KR" altLang="en-US" sz="2000"/>
              <a:t>선</a:t>
            </a:r>
            <a:r>
              <a:rPr lang="en-US" altLang="ko-KR" sz="2000"/>
              <a:t>, </a:t>
            </a:r>
            <a:r>
              <a:rPr lang="ko-KR" altLang="en-US" sz="2000"/>
              <a:t>심전도</a:t>
            </a:r>
            <a:r>
              <a:rPr lang="en-US" altLang="ko-KR" sz="2000"/>
              <a:t>, </a:t>
            </a:r>
            <a:r>
              <a:rPr lang="ko-KR" altLang="en-US" sz="2000"/>
              <a:t>청색증 등</a:t>
            </a:r>
            <a:endParaRPr lang="en-US" altLang="ko-KR" sz="2000"/>
          </a:p>
          <a:p>
            <a:pPr lvl="1"/>
            <a:r>
              <a:rPr lang="ko-KR" altLang="en-US" sz="2000"/>
              <a:t>심장수술 및 중재시술 병력</a:t>
            </a:r>
            <a:r>
              <a:rPr lang="en-US" altLang="ko-KR" sz="2000"/>
              <a:t>(8</a:t>
            </a:r>
            <a:r>
              <a:rPr lang="ko-KR" altLang="en-US" sz="2000"/>
              <a:t>점</a:t>
            </a:r>
            <a:r>
              <a:rPr lang="en-US" altLang="ko-KR" sz="2000"/>
              <a:t>)</a:t>
            </a:r>
          </a:p>
          <a:p>
            <a:pPr lvl="1"/>
            <a:r>
              <a:rPr lang="ko-KR" altLang="en-US" sz="2000"/>
              <a:t>입원병력</a:t>
            </a:r>
            <a:r>
              <a:rPr lang="en-US" altLang="ko-KR" sz="2000"/>
              <a:t>(5</a:t>
            </a:r>
            <a:r>
              <a:rPr lang="ko-KR" altLang="en-US" sz="2000"/>
              <a:t>점</a:t>
            </a:r>
            <a:r>
              <a:rPr lang="en-US" altLang="ko-KR" sz="2000"/>
              <a:t>)</a:t>
            </a:r>
          </a:p>
          <a:p>
            <a:pPr lvl="1"/>
            <a:r>
              <a:rPr lang="ko-KR" altLang="en-US" sz="2000"/>
              <a:t>입원횟수</a:t>
            </a:r>
            <a:r>
              <a:rPr lang="en-US" altLang="ko-KR" sz="2000"/>
              <a:t>(3</a:t>
            </a:r>
            <a:r>
              <a:rPr lang="ko-KR" altLang="en-US" sz="2000"/>
              <a:t>점</a:t>
            </a:r>
            <a:r>
              <a:rPr lang="en-US" altLang="ko-KR" sz="2000"/>
              <a:t>)</a:t>
            </a:r>
          </a:p>
          <a:p>
            <a:pPr lvl="1"/>
            <a:r>
              <a:rPr lang="ko-KR" altLang="en-US" sz="2000"/>
              <a:t>치료병력</a:t>
            </a:r>
            <a:r>
              <a:rPr lang="en-US" altLang="ko-KR" sz="2000"/>
              <a:t>(3</a:t>
            </a:r>
            <a:r>
              <a:rPr lang="ko-KR" altLang="en-US" sz="2000"/>
              <a:t>점</a:t>
            </a:r>
            <a:r>
              <a:rPr lang="en-US" altLang="ko-KR" sz="2000"/>
              <a:t>)</a:t>
            </a:r>
          </a:p>
          <a:p>
            <a:pPr lvl="1"/>
            <a:endParaRPr lang="ko-KR" altLang="en-US"/>
          </a:p>
        </p:txBody>
      </p:sp>
      <p:pic>
        <p:nvPicPr>
          <p:cNvPr id="21508" name="Picture 2" descr="https://1.bp.blogspot.com/-MB3UWsYUH5k/XTH13aS_eWI/AAAAAAAAMdM/Z_5QbqqoNPAvgzfpE1xRxxnuFxLabmsxwCLcBGAs/s1600/%25EC%258B%25AC%25EC%259E%25A5%2B001.png">
            <a:extLst>
              <a:ext uri="{FF2B5EF4-FFF2-40B4-BE49-F238E27FC236}">
                <a16:creationId xmlns:a16="http://schemas.microsoft.com/office/drawing/2014/main" id="{DA47FEA8-72B4-4396-99D9-A678D4E791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1322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5F47B3C7-4C76-4290-AAAA-23E732813393}"/>
              </a:ext>
            </a:extLst>
          </p:cNvPr>
          <p:cNvSpPr/>
          <p:nvPr/>
        </p:nvSpPr>
        <p:spPr>
          <a:xfrm>
            <a:off x="7604159" y="1085314"/>
            <a:ext cx="1282148" cy="95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016A309-DA4B-4BF0-81F8-FBA5F4E4C6E8}"/>
              </a:ext>
            </a:extLst>
          </p:cNvPr>
          <p:cNvCxnSpPr>
            <a:cxnSpLocks/>
          </p:cNvCxnSpPr>
          <p:nvPr/>
        </p:nvCxnSpPr>
        <p:spPr>
          <a:xfrm>
            <a:off x="1596721" y="1378182"/>
            <a:ext cx="0" cy="346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7C6BAA-89F9-46D8-95D5-437A9FAFBB20}"/>
              </a:ext>
            </a:extLst>
          </p:cNvPr>
          <p:cNvSpPr txBox="1"/>
          <p:nvPr/>
        </p:nvSpPr>
        <p:spPr>
          <a:xfrm>
            <a:off x="1480186" y="1378182"/>
            <a:ext cx="2640370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92" b="1" spc="-22" dirty="0">
                <a:ln w="3175"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강사 소개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2548349-6B1A-41F3-80EF-F2D8434B8522}"/>
              </a:ext>
            </a:extLst>
          </p:cNvPr>
          <p:cNvSpPr/>
          <p:nvPr/>
        </p:nvSpPr>
        <p:spPr>
          <a:xfrm>
            <a:off x="1596720" y="2312368"/>
            <a:ext cx="7396372" cy="2989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954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이범진</a:t>
            </a:r>
            <a:r>
              <a:rPr lang="en-US" altLang="ko-KR" sz="2954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Ph.D.</a:t>
            </a:r>
          </a:p>
          <a:p>
            <a:endParaRPr lang="en-US" altLang="ko-KR" sz="2585" spc="-22" dirty="0">
              <a:ln w="3175">
                <a:solidFill>
                  <a:schemeClr val="tx1">
                    <a:alpha val="9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22041" indent="-422041">
              <a:buFont typeface="Wingdings" panose="05000000000000000000" pitchFamily="2" charset="2"/>
              <a:buChar char="§"/>
            </a:pP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신라대학교 노인 및 장애인스포츠지도사연수원 부원장</a:t>
            </a:r>
            <a:endParaRPr lang="en-US" altLang="ko-KR" sz="2215" spc="-22" dirty="0">
              <a:ln w="3175">
                <a:solidFill>
                  <a:schemeClr val="tx1">
                    <a:alpha val="9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22041" indent="-422041">
              <a:buFont typeface="Wingdings" panose="05000000000000000000" pitchFamily="2" charset="2"/>
              <a:buChar char="§"/>
            </a:pP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신라대학교 체육학부 교수</a:t>
            </a:r>
            <a:r>
              <a:rPr lang="en-US" altLang="ko-KR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LINC 3.0 </a:t>
            </a: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사업단장</a:t>
            </a:r>
            <a:endParaRPr lang="en-US" altLang="ko-KR" sz="2215" spc="-22" dirty="0">
              <a:ln w="3175">
                <a:solidFill>
                  <a:schemeClr val="tx1">
                    <a:alpha val="9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22041" indent="-422041">
              <a:buFont typeface="Wingdings" panose="05000000000000000000" pitchFamily="2" charset="2"/>
              <a:buChar char="§"/>
            </a:pP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한국특수체육학회 부회장</a:t>
            </a:r>
            <a:r>
              <a:rPr lang="en-US" altLang="ko-KR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부산시장애인체육회 생활체육위원</a:t>
            </a:r>
            <a:endParaRPr lang="en-US" altLang="ko-KR" sz="2215" spc="-22" dirty="0">
              <a:ln w="3175">
                <a:solidFill>
                  <a:schemeClr val="tx1">
                    <a:alpha val="9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22041" indent="-422041">
              <a:buFont typeface="Wingdings" panose="05000000000000000000" pitchFamily="2" charset="2"/>
              <a:buChar char="§"/>
            </a:pP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</a:t>
            </a:r>
            <a:r>
              <a:rPr lang="en-US" altLang="ko-KR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신라대학교 부총장</a:t>
            </a:r>
            <a:r>
              <a:rPr lang="en-US" altLang="ko-KR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산학협력단장</a:t>
            </a:r>
            <a:r>
              <a:rPr lang="en-US" altLang="ko-KR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기획조정처장</a:t>
            </a:r>
            <a:r>
              <a:rPr lang="en-US" altLang="ko-KR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학생지원처장</a:t>
            </a:r>
            <a:r>
              <a:rPr lang="en-US" altLang="ko-KR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215" spc="-22" dirty="0">
                <a:ln w="3175">
                  <a:solidFill>
                    <a:schemeClr val="tx1">
                      <a:alpha val="9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교무부처장</a:t>
            </a:r>
            <a:endParaRPr lang="en-US" altLang="ko-KR" sz="2215" spc="-22" dirty="0">
              <a:ln w="3175">
                <a:solidFill>
                  <a:schemeClr val="tx1">
                    <a:alpha val="9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E6EB24B-38FE-47AA-B46E-4421D2749FA5}"/>
              </a:ext>
            </a:extLst>
          </p:cNvPr>
          <p:cNvCxnSpPr/>
          <p:nvPr/>
        </p:nvCxnSpPr>
        <p:spPr>
          <a:xfrm>
            <a:off x="1596720" y="1180727"/>
            <a:ext cx="72895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2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>
            <a:extLst>
              <a:ext uri="{FF2B5EF4-FFF2-40B4-BE49-F238E27FC236}">
                <a16:creationId xmlns:a16="http://schemas.microsoft.com/office/drawing/2014/main" id="{22342562-F64C-409A-8E2B-32707284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간장애</a:t>
            </a:r>
          </a:p>
        </p:txBody>
      </p:sp>
      <p:sp>
        <p:nvSpPr>
          <p:cNvPr id="22531" name="내용 개체 틀 2">
            <a:extLst>
              <a:ext uri="{FF2B5EF4-FFF2-40B4-BE49-F238E27FC236}">
                <a16:creationId xmlns:a16="http://schemas.microsoft.com/office/drawing/2014/main" id="{388861B2-453C-409B-9B5C-C299ED8AE7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/>
              <a:t>2019</a:t>
            </a:r>
            <a:r>
              <a:rPr lang="ko-KR" altLang="en-US"/>
              <a:t>년 법정 장애로 포함됨</a:t>
            </a:r>
            <a:endParaRPr lang="en-US" altLang="ko-KR"/>
          </a:p>
          <a:p>
            <a:r>
              <a:rPr lang="ko-KR" altLang="en-US"/>
              <a:t>판정 개요</a:t>
            </a:r>
            <a:endParaRPr lang="en-US" altLang="ko-KR"/>
          </a:p>
          <a:p>
            <a:pPr lvl="1"/>
            <a:r>
              <a:rPr lang="ko-KR" altLang="en-US"/>
              <a:t>간경변증</a:t>
            </a:r>
            <a:r>
              <a:rPr lang="en-US" altLang="ko-KR"/>
              <a:t>, </a:t>
            </a:r>
            <a:r>
              <a:rPr lang="ko-KR" altLang="en-US"/>
              <a:t>간세포암종 등 만성 간 질환</a:t>
            </a:r>
            <a:endParaRPr lang="en-US" altLang="ko-KR"/>
          </a:p>
          <a:p>
            <a:pPr lvl="1"/>
            <a:r>
              <a:rPr lang="ko-KR" altLang="en-US"/>
              <a:t>최소 </a:t>
            </a:r>
            <a:r>
              <a:rPr lang="en-US" altLang="ko-KR"/>
              <a:t>2</a:t>
            </a:r>
            <a:r>
              <a:rPr lang="ko-KR" altLang="en-US"/>
              <a:t>개월 이상의 반복적인 검사 결과 중 양호한 상태의 검사결과로 판정</a:t>
            </a:r>
            <a:endParaRPr lang="en-US" altLang="ko-KR"/>
          </a:p>
          <a:p>
            <a:pPr lvl="1"/>
            <a:r>
              <a:rPr lang="ko-KR" altLang="en-US"/>
              <a:t>잔여 간 기능의 평가</a:t>
            </a:r>
            <a:r>
              <a:rPr lang="en-US" altLang="ko-KR"/>
              <a:t>(Child-Pugh </a:t>
            </a:r>
            <a:r>
              <a:rPr lang="ko-KR" altLang="en-US"/>
              <a:t>분류법</a:t>
            </a:r>
            <a:r>
              <a:rPr lang="en-US" altLang="ko-KR"/>
              <a:t>)</a:t>
            </a:r>
          </a:p>
          <a:p>
            <a:endParaRPr lang="ko-KR" altLang="en-US"/>
          </a:p>
        </p:txBody>
      </p:sp>
      <p:pic>
        <p:nvPicPr>
          <p:cNvPr id="22532" name="Picture 2" descr="https://1.bp.blogspot.com/-8ntm1hniExg/XTHybwUea-I/AAAAAAAAMcU/S7Yzs8gPyk4sPwOtaOXxraaX62KIpyMBACLcBGAs/s1600/%25EA%25B0%2584%2B%25EC%259E%25A5%25EC%2595%25A0.png">
            <a:extLst>
              <a:ext uri="{FF2B5EF4-FFF2-40B4-BE49-F238E27FC236}">
                <a16:creationId xmlns:a16="http://schemas.microsoft.com/office/drawing/2014/main" id="{7DD8DF26-983C-4AEE-9A20-FA62D8A381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0213"/>
            <a:ext cx="4038600" cy="38893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>
            <a:extLst>
              <a:ext uri="{FF2B5EF4-FFF2-40B4-BE49-F238E27FC236}">
                <a16:creationId xmlns:a16="http://schemas.microsoft.com/office/drawing/2014/main" id="{225705F6-882D-41AA-8664-7F7B4B79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호흡기 장애</a:t>
            </a:r>
          </a:p>
        </p:txBody>
      </p:sp>
      <p:sp>
        <p:nvSpPr>
          <p:cNvPr id="23555" name="내용 개체 틀 2">
            <a:extLst>
              <a:ext uri="{FF2B5EF4-FFF2-40B4-BE49-F238E27FC236}">
                <a16:creationId xmlns:a16="http://schemas.microsoft.com/office/drawing/2014/main" id="{72482845-E5FB-45FD-994A-4BD062361F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폐나 기관지 증 호흡기관의 만성적인 기능부전으로 일상생활에 상당한 제약을 받음</a:t>
            </a:r>
            <a:endParaRPr lang="en-US" altLang="ko-KR"/>
          </a:p>
          <a:p>
            <a:r>
              <a:rPr lang="en-US" altLang="ko-KR"/>
              <a:t>2019</a:t>
            </a:r>
            <a:r>
              <a:rPr lang="ko-KR" altLang="en-US"/>
              <a:t>년 법정 장애에 포함됨</a:t>
            </a:r>
            <a:endParaRPr lang="en-US" altLang="ko-KR"/>
          </a:p>
          <a:p>
            <a:endParaRPr lang="ko-KR" altLang="en-US"/>
          </a:p>
        </p:txBody>
      </p:sp>
      <p:pic>
        <p:nvPicPr>
          <p:cNvPr id="23556" name="Picture 2" descr="https://1.bp.blogspot.com/-3pQXtlHZ5yY/XTHzY1csc_I/AAAAAAAAMco/MoU_SxFFyTshmUt0G2iYXXSQWF0HdIHWwCLcBGAs/s1600/%25ED%2598%25B8%25ED%259D%25A1%25EA%25B8%25B0.png">
            <a:extLst>
              <a:ext uri="{FF2B5EF4-FFF2-40B4-BE49-F238E27FC236}">
                <a16:creationId xmlns:a16="http://schemas.microsoft.com/office/drawing/2014/main" id="{37BF5CC3-D5B4-4B0C-8440-0747F21EC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>
            <a:extLst>
              <a:ext uri="{FF2B5EF4-FFF2-40B4-BE49-F238E27FC236}">
                <a16:creationId xmlns:a16="http://schemas.microsoft.com/office/drawing/2014/main" id="{2CD66064-900D-4450-A6AE-52075E9F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장루∙요루 장애</a:t>
            </a:r>
          </a:p>
        </p:txBody>
      </p:sp>
      <p:sp>
        <p:nvSpPr>
          <p:cNvPr id="24579" name="내용 개체 틀 2">
            <a:extLst>
              <a:ext uri="{FF2B5EF4-FFF2-40B4-BE49-F238E27FC236}">
                <a16:creationId xmlns:a16="http://schemas.microsoft.com/office/drawing/2014/main" id="{22E80F40-4950-478A-AF9C-2967D241F6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배변기능 및 배뇨기능의 장애로 인해 장루 또는 요루 시술 후 일상생활에 상당한 제약을 받는 경우</a:t>
            </a:r>
          </a:p>
        </p:txBody>
      </p:sp>
      <p:pic>
        <p:nvPicPr>
          <p:cNvPr id="24580" name="Picture 2" descr="https://1.bp.blogspot.com/-Yo8VLAlthdQ/XTHxHZcsoKI/AAAAAAAAMcA/2FkiXql_3qQVj6q2R5FVgTaHQhyvioWBQCLcBGAs/s1600/%25EC%259E%25A5%25EB%25A3%25A8%25EC%259A%2594%25EB%25A3%25A8.png">
            <a:extLst>
              <a:ext uri="{FF2B5EF4-FFF2-40B4-BE49-F238E27FC236}">
                <a16:creationId xmlns:a16="http://schemas.microsoft.com/office/drawing/2014/main" id="{6A2105F3-B82E-470A-A901-82AB4BFE17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0213"/>
            <a:ext cx="4038600" cy="360045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>
            <a:extLst>
              <a:ext uri="{FF2B5EF4-FFF2-40B4-BE49-F238E27FC236}">
                <a16:creationId xmlns:a16="http://schemas.microsoft.com/office/drawing/2014/main" id="{21CC5036-8429-4EDB-9C3B-0E5AEA7E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간질장애</a:t>
            </a:r>
            <a:r>
              <a:rPr lang="en-US" altLang="ko-KR"/>
              <a:t>(</a:t>
            </a:r>
            <a:r>
              <a:rPr lang="ko-KR" altLang="en-US"/>
              <a:t>뇌전증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25603" name="내용 개체 틀 2">
            <a:extLst>
              <a:ext uri="{FF2B5EF4-FFF2-40B4-BE49-F238E27FC236}">
                <a16:creationId xmlns:a16="http://schemas.microsoft.com/office/drawing/2014/main" id="{2753F7C5-9EB5-4310-87A3-DAB43EF7D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913"/>
          </a:xfrm>
        </p:spPr>
        <p:txBody>
          <a:bodyPr/>
          <a:lstStyle/>
          <a:p>
            <a:r>
              <a:rPr lang="ko-KR" altLang="en-US" sz="2400"/>
              <a:t>간질은 질환이라기보다는 오히려 뇌의 화학적 또는 구조적 장애 등의 다양한 원인에 의해 나타나는 발작 현상</a:t>
            </a:r>
            <a:endParaRPr lang="en-US" altLang="ko-KR" sz="2400"/>
          </a:p>
          <a:p>
            <a:r>
              <a:rPr lang="ko-KR" altLang="en-US" sz="2400"/>
              <a:t>증상</a:t>
            </a:r>
            <a:endParaRPr lang="en-US" altLang="ko-KR" sz="2400"/>
          </a:p>
          <a:p>
            <a:pPr lvl="1"/>
            <a:r>
              <a:rPr lang="ko-KR" altLang="en-US" sz="2000"/>
              <a:t>부분발작</a:t>
            </a:r>
            <a:endParaRPr lang="en-US" altLang="ko-KR" sz="2000"/>
          </a:p>
          <a:p>
            <a:pPr lvl="2"/>
            <a:r>
              <a:rPr lang="ko-KR" altLang="en-US" sz="1800"/>
              <a:t>단수부분발작</a:t>
            </a:r>
            <a:endParaRPr lang="en-US" altLang="ko-KR" sz="1800"/>
          </a:p>
          <a:p>
            <a:pPr lvl="2"/>
            <a:r>
              <a:rPr lang="ko-KR" altLang="en-US" sz="1800"/>
              <a:t>복합부분발작</a:t>
            </a:r>
            <a:endParaRPr lang="en-US" altLang="ko-KR" sz="1800"/>
          </a:p>
          <a:p>
            <a:pPr lvl="1"/>
            <a:r>
              <a:rPr lang="ko-KR" altLang="en-US" sz="2000"/>
              <a:t>전신발작</a:t>
            </a:r>
            <a:endParaRPr lang="en-US" altLang="ko-KR" sz="2000"/>
          </a:p>
          <a:p>
            <a:pPr lvl="2"/>
            <a:r>
              <a:rPr lang="ko-KR" altLang="en-US" sz="1800"/>
              <a:t>강직간대발작</a:t>
            </a:r>
            <a:r>
              <a:rPr lang="en-US" altLang="ko-KR" sz="1800"/>
              <a:t>/</a:t>
            </a:r>
            <a:r>
              <a:rPr lang="ko-KR" altLang="en-US" sz="1800"/>
              <a:t>대발작</a:t>
            </a:r>
            <a:endParaRPr lang="en-US" altLang="ko-KR" sz="1800"/>
          </a:p>
          <a:p>
            <a:pPr lvl="2"/>
            <a:r>
              <a:rPr lang="ko-KR" altLang="en-US" sz="1800"/>
              <a:t>결여발작</a:t>
            </a:r>
            <a:r>
              <a:rPr lang="en-US" altLang="ko-KR" sz="1800"/>
              <a:t>/</a:t>
            </a:r>
            <a:r>
              <a:rPr lang="ko-KR" altLang="en-US" sz="1800"/>
              <a:t>소발작</a:t>
            </a:r>
            <a:endParaRPr lang="en-US" altLang="ko-KR" sz="1800"/>
          </a:p>
          <a:p>
            <a:pPr lvl="2"/>
            <a:r>
              <a:rPr lang="ko-KR" altLang="en-US" sz="1800"/>
              <a:t>근간대발작</a:t>
            </a:r>
            <a:endParaRPr lang="en-US" altLang="ko-KR" sz="1800"/>
          </a:p>
          <a:p>
            <a:pPr lvl="2"/>
            <a:r>
              <a:rPr lang="ko-KR" altLang="en-US" sz="1800"/>
              <a:t>무긴장발작</a:t>
            </a:r>
          </a:p>
        </p:txBody>
      </p:sp>
      <p:sp>
        <p:nvSpPr>
          <p:cNvPr id="25604" name="내용 개체 틀 3">
            <a:extLst>
              <a:ext uri="{FF2B5EF4-FFF2-40B4-BE49-F238E27FC236}">
                <a16:creationId xmlns:a16="http://schemas.microsoft.com/office/drawing/2014/main" id="{0A221BDE-2801-468C-A11A-A534E3911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21175" cy="4530725"/>
          </a:xfrm>
        </p:spPr>
        <p:txBody>
          <a:bodyPr/>
          <a:lstStyle/>
          <a:p>
            <a:r>
              <a:rPr lang="ko-KR" altLang="en-US" sz="2400"/>
              <a:t>장애등록 기준</a:t>
            </a:r>
            <a:endParaRPr lang="en-US" altLang="ko-KR" sz="2400"/>
          </a:p>
          <a:p>
            <a:pPr lvl="1"/>
            <a:r>
              <a:rPr lang="ko-KR" altLang="en-US" sz="2000"/>
              <a:t>장애 정도가 심한</a:t>
            </a:r>
            <a:endParaRPr lang="en-US" altLang="ko-KR" sz="2000"/>
          </a:p>
          <a:p>
            <a:pPr lvl="2"/>
            <a:r>
              <a:rPr lang="ko-KR" altLang="en-US" sz="1800"/>
              <a:t>연 </a:t>
            </a:r>
            <a:r>
              <a:rPr lang="en-US" altLang="ko-KR" sz="1800"/>
              <a:t>6</a:t>
            </a:r>
            <a:r>
              <a:rPr lang="ko-KR" altLang="en-US" sz="1800"/>
              <a:t>회 이상의 발작</a:t>
            </a:r>
            <a:endParaRPr lang="en-US" altLang="ko-KR" sz="1800"/>
          </a:p>
          <a:p>
            <a:pPr lvl="2"/>
            <a:r>
              <a:rPr lang="ko-KR" altLang="en-US" sz="1800"/>
              <a:t>호흡장애</a:t>
            </a:r>
            <a:r>
              <a:rPr lang="en-US" altLang="ko-KR" sz="1800"/>
              <a:t>, </a:t>
            </a:r>
            <a:r>
              <a:rPr lang="ko-KR" altLang="en-US" sz="1800"/>
              <a:t>흡인성 폐렴</a:t>
            </a:r>
            <a:r>
              <a:rPr lang="en-US" altLang="ko-KR" sz="1800"/>
              <a:t>, </a:t>
            </a:r>
            <a:r>
              <a:rPr lang="ko-KR" altLang="en-US" sz="1800"/>
              <a:t>심한 탈진</a:t>
            </a:r>
            <a:r>
              <a:rPr lang="en-US" altLang="ko-KR" sz="1800"/>
              <a:t>, </a:t>
            </a:r>
            <a:r>
              <a:rPr lang="ko-KR" altLang="en-US" sz="1800"/>
              <a:t>두통</a:t>
            </a:r>
            <a:r>
              <a:rPr lang="en-US" altLang="ko-KR" sz="1800"/>
              <a:t>, </a:t>
            </a:r>
            <a:r>
              <a:rPr lang="ko-KR" altLang="en-US" sz="1800"/>
              <a:t>구역질</a:t>
            </a:r>
            <a:r>
              <a:rPr lang="en-US" altLang="ko-KR" sz="1800"/>
              <a:t>, </a:t>
            </a:r>
            <a:r>
              <a:rPr lang="ko-KR" altLang="en-US" sz="1800"/>
              <a:t>인지기능 장애 </a:t>
            </a:r>
            <a:endParaRPr lang="en-US" altLang="ko-KR" sz="1800"/>
          </a:p>
          <a:p>
            <a:pPr lvl="1"/>
            <a:r>
              <a:rPr lang="ko-KR" altLang="en-US" sz="2000"/>
              <a:t>장애 정도가 심하지 않은</a:t>
            </a:r>
            <a:endParaRPr lang="en-US" altLang="ko-KR" sz="2000"/>
          </a:p>
          <a:p>
            <a:pPr lvl="2"/>
            <a:r>
              <a:rPr lang="ko-KR" altLang="en-US" sz="1800"/>
              <a:t>연 </a:t>
            </a:r>
            <a:r>
              <a:rPr lang="en-US" altLang="ko-KR" sz="1800"/>
              <a:t>3</a:t>
            </a:r>
            <a:r>
              <a:rPr lang="ko-KR" altLang="en-US" sz="1800"/>
              <a:t>회 이상의 발작</a:t>
            </a:r>
            <a:endParaRPr lang="en-US" altLang="ko-KR" sz="1800"/>
          </a:p>
          <a:p>
            <a:pPr lvl="1"/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C9898E4-A003-4BF0-A2FD-E71B74C9EB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지적장애</a:t>
            </a:r>
            <a:r>
              <a:rPr lang="en-US" altLang="ko-K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(Intellectual Disability)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41206D7-3CB4-4026-920E-95CD4D9ADA3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6138" y="1600200"/>
            <a:ext cx="4030662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정신지체 장애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(Mental Retardation)</a:t>
            </a:r>
            <a:endParaRPr lang="ko-KR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지적 능력 현저한 저하</a:t>
            </a:r>
            <a:endParaRPr lang="en-US" altLang="ko-K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지능지수와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사회성숙지수 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70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이하</a:t>
            </a: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개인생활 및 사회적응이 매우 어려움</a:t>
            </a:r>
          </a:p>
        </p:txBody>
      </p:sp>
      <p:pic>
        <p:nvPicPr>
          <p:cNvPr id="26628" name="Picture 5" descr="swimming">
            <a:extLst>
              <a:ext uri="{FF2B5EF4-FFF2-40B4-BE49-F238E27FC236}">
                <a16:creationId xmlns:a16="http://schemas.microsoft.com/office/drawing/2014/main" id="{688EC79E-80D6-4F04-9BFA-0273C116BE45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133600"/>
            <a:ext cx="3695700" cy="277177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133078A-501B-4C63-854E-8D25B75086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자폐성 장애</a:t>
            </a: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(Autism Spectrum Disability)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96014D4-42C5-4304-8556-29719535CF4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0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전형적인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발달 장애</a:t>
            </a:r>
          </a:p>
          <a:p>
            <a:pPr eaLnBrk="1" hangingPunct="1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비 전형적 자폐증으로 인한 기능 및 </a:t>
            </a:r>
            <a:r>
              <a:rPr lang="ko-KR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능력장애</a:t>
            </a:r>
            <a:endParaRPr lang="en-US" altLang="ko-K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의사소통의 어려움</a:t>
            </a:r>
            <a:endParaRPr lang="en-US" altLang="ko-K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제한적이고 반복적인 행동</a:t>
            </a:r>
          </a:p>
        </p:txBody>
      </p:sp>
      <p:pic>
        <p:nvPicPr>
          <p:cNvPr id="27652" name="Picture 4" descr="mvc-130fcut">
            <a:extLst>
              <a:ext uri="{FF2B5EF4-FFF2-40B4-BE49-F238E27FC236}">
                <a16:creationId xmlns:a16="http://schemas.microsoft.com/office/drawing/2014/main" id="{D6CAC57E-E8D8-430B-83D8-F25F278FAEEA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3738" y="1768475"/>
            <a:ext cx="2592387" cy="3567113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3B134DE-1AA8-43F8-B262-CAD4987C5C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정신장애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(Mental Disorder)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DA65C37-91B0-4655-A194-FADF40CF53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일상생활 속에서의 여러 가지 원인에 의해 정신 건강을 유지해 나가지 못하여 정상생활을 해나가기 어려움 병적 상태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조현병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분열형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정동장애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양극성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장애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반복성 </a:t>
            </a: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우울장애의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가지 </a:t>
            </a: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만성질환자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중 일정 기준에 해당되는 사람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2">
            <a:extLst>
              <a:ext uri="{FF2B5EF4-FFF2-40B4-BE49-F238E27FC236}">
                <a16:creationId xmlns:a16="http://schemas.microsoft.com/office/drawing/2014/main" id="{04EA230F-860E-4A16-A79A-58D04D41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장애정도</a:t>
            </a:r>
          </a:p>
        </p:txBody>
      </p:sp>
      <p:pic>
        <p:nvPicPr>
          <p:cNvPr id="29699" name="내용 개체 틀 5">
            <a:extLst>
              <a:ext uri="{FF2B5EF4-FFF2-40B4-BE49-F238E27FC236}">
                <a16:creationId xmlns:a16="http://schemas.microsoft.com/office/drawing/2014/main" id="{B07E89D9-03ED-4D8A-BEE6-04D1BD93F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" y="1600200"/>
            <a:ext cx="3517900" cy="4530725"/>
          </a:xfrm>
        </p:spPr>
      </p:pic>
      <p:pic>
        <p:nvPicPr>
          <p:cNvPr id="29700" name="내용 개체 틀 6">
            <a:extLst>
              <a:ext uri="{FF2B5EF4-FFF2-40B4-BE49-F238E27FC236}">
                <a16:creationId xmlns:a16="http://schemas.microsoft.com/office/drawing/2014/main" id="{71996DC4-82F4-4188-A665-DFFE532FDE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888" y="1617663"/>
            <a:ext cx="3705225" cy="4495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E4C360A-D400-49FF-9737-EEAF2271F0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개념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용어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계속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6C6B483-DF7B-431C-B6D8-44EA871FFE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신체의 기능적 측면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일측성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(Unilateral)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양측성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(Bilateral)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반신불수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(Hemiplegia)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하반신마비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(Paraplegia)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전신마비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(Tetraplegia/quadriplegia)</a:t>
            </a:r>
          </a:p>
          <a:p>
            <a:pPr lvl="1" eaLnBrk="1" hangingPunct="1">
              <a:defRPr/>
            </a:pP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Diplegia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55DB1B2-0961-4EF9-9346-63F83D17C3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반신불수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(Hemiplegia)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1CA5C523-46DC-49F5-8BD5-8455CF152DA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0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신체의 한쪽 기능 상실</a:t>
            </a:r>
          </a:p>
        </p:txBody>
      </p:sp>
      <p:pic>
        <p:nvPicPr>
          <p:cNvPr id="32772" name="Picture 6" descr="L1_hemi">
            <a:extLst>
              <a:ext uri="{FF2B5EF4-FFF2-40B4-BE49-F238E27FC236}">
                <a16:creationId xmlns:a16="http://schemas.microsoft.com/office/drawing/2014/main" id="{66854407-4613-4542-9360-653491A43051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413" y="2005013"/>
            <a:ext cx="2120900" cy="34099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BFDD5FA-CC4A-4AFB-AFCC-3D5A0807C9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목차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63469D-C927-495F-A8E2-8D937BC1CC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 개요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특수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체육 개요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기본운동 기술 지도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게임활동 지도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AF84FDB-EC9C-4F9E-8D6D-1704543EAB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하반신마비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(Paraplegia)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F742CC40-03A5-42FC-BD7C-8C04201E2EF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0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하반신 기능 상실</a:t>
            </a:r>
          </a:p>
        </p:txBody>
      </p:sp>
      <p:pic>
        <p:nvPicPr>
          <p:cNvPr id="33796" name="Picture 6" descr="L1_para">
            <a:extLst>
              <a:ext uri="{FF2B5EF4-FFF2-40B4-BE49-F238E27FC236}">
                <a16:creationId xmlns:a16="http://schemas.microsoft.com/office/drawing/2014/main" id="{142DE456-77CE-4C3B-8EF0-D7CF25F46C3F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5825" y="1925638"/>
            <a:ext cx="2320925" cy="364807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58A79D9-4AD8-4F15-837E-B7B9ECFD02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전신마비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(Tetraplegia/quadriplegia)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A9C2C5EC-CCB3-4CC7-8A58-BD79A5C28E1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0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사지 전체 기능    상실</a:t>
            </a:r>
          </a:p>
        </p:txBody>
      </p:sp>
      <p:pic>
        <p:nvPicPr>
          <p:cNvPr id="2" name="Picture 6" descr="L1_tetra">
            <a:extLst>
              <a:ext uri="{FF2B5EF4-FFF2-40B4-BE49-F238E27FC236}">
                <a16:creationId xmlns:a16="http://schemas.microsoft.com/office/drawing/2014/main" id="{B2E8F018-8827-449E-BD8C-DECCF0ECBEA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5188" y="1768475"/>
            <a:ext cx="2341562" cy="3805238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AD330B-8058-4667-B375-3041E210D5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다이플리지아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(Diplegia)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185DC97-9595-44AF-9B0D-A92983643AC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0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사지의 기능상실</a:t>
            </a:r>
          </a:p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하지의 기능상실이 더 큼</a:t>
            </a:r>
          </a:p>
        </p:txBody>
      </p:sp>
      <p:pic>
        <p:nvPicPr>
          <p:cNvPr id="35844" name="Picture 6" descr="L1_diplegia">
            <a:extLst>
              <a:ext uri="{FF2B5EF4-FFF2-40B4-BE49-F238E27FC236}">
                <a16:creationId xmlns:a16="http://schemas.microsoft.com/office/drawing/2014/main" id="{9AAA1A36-7335-4C3E-8693-3D51D16E2FEC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888" y="1846263"/>
            <a:ext cx="2328862" cy="3646487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CD434F-99D4-4367-99C1-1435AA473D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장애관련 법률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CBFE9D3-F74F-4BF5-B1AC-8DF742D128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미국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Americans with Disabilities Act (ADA,1990)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Disabilities Education Act (IDEA, 1997)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한국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 등에 대한 특수교육법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(2007) &lt;- 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특수교육진흥법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(1979)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장애인복지법 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(1989) &lt;- 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심신장애자복지법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(1981)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 고용촉진 및 직업 </a:t>
            </a:r>
            <a:r>
              <a:rPr lang="ko-KR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재활법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(1991)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노인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ko-KR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임산부등의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편의증진 보장에 관한 법률 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(1998)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27DA6-B96C-48DC-A86D-426F27A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713929"/>
          </a:xfrm>
        </p:spPr>
        <p:txBody>
          <a:bodyPr/>
          <a:lstStyle/>
          <a:p>
            <a:pPr algn="ctr"/>
            <a:r>
              <a:rPr lang="ko-KR" altLang="en-US" dirty="0"/>
              <a:t>장애인</a:t>
            </a:r>
            <a:r>
              <a:rPr lang="en-US" altLang="ko-KR" dirty="0"/>
              <a:t>(</a:t>
            </a:r>
            <a:r>
              <a:rPr lang="ko-KR" altLang="en-US" dirty="0"/>
              <a:t>특수</a:t>
            </a:r>
            <a:r>
              <a:rPr lang="en-US" altLang="ko-KR" dirty="0"/>
              <a:t>)</a:t>
            </a:r>
            <a:r>
              <a:rPr lang="ko-KR" altLang="en-US" dirty="0"/>
              <a:t>체육 개요</a:t>
            </a:r>
          </a:p>
        </p:txBody>
      </p:sp>
      <p:pic>
        <p:nvPicPr>
          <p:cNvPr id="3" name="Picture 2" descr="3,500개 이상의 휠체어 스포츠 일러스트, Royalty-Free 벡터 그래픽 및 클립 아트 - iStock">
            <a:extLst>
              <a:ext uri="{FF2B5EF4-FFF2-40B4-BE49-F238E27FC236}">
                <a16:creationId xmlns:a16="http://schemas.microsoft.com/office/drawing/2014/main" id="{00CC879A-EB11-4323-89DA-40D752DA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972891"/>
            <a:ext cx="6984776" cy="3624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2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D93A53F-AE94-4941-8072-6AF27D4D27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특수체육의 정의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6E6DFCA-D112-4642-8B79-F6C5C7FA6B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일관된 정의의 필요성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충분한 검토와 협의 미비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특수체육의 철학에 대한 분석 미비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법률적 해석 미비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특수체육 발전에 걸림돌</a:t>
            </a:r>
          </a:p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특수체육 발전에 걸림돌</a:t>
            </a:r>
          </a:p>
        </p:txBody>
      </p:sp>
      <p:pic>
        <p:nvPicPr>
          <p:cNvPr id="37892" name="Picture 6" descr="8a">
            <a:extLst>
              <a:ext uri="{FF2B5EF4-FFF2-40B4-BE49-F238E27FC236}">
                <a16:creationId xmlns:a16="http://schemas.microsoft.com/office/drawing/2014/main" id="{E46B8D67-CF3B-4A26-A43F-96FB6341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4575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7D6FF6-EE12-42F4-9436-62E7E378C2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정의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계속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D5AB43-9B4D-44A1-9596-A82E2CB97B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미국</a:t>
            </a:r>
          </a:p>
          <a:p>
            <a:pPr lvl="1" eaLnBrk="1" hangingPunct="1">
              <a:defRPr/>
            </a:pP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Adapted Physical Education (APE):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전통적 체육활동 변형</a:t>
            </a:r>
          </a:p>
          <a:p>
            <a:pPr lvl="1" eaLnBrk="1" hangingPunct="1">
              <a:defRPr/>
            </a:pP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Adapted Physical Activity (APA):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심동적 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(psychomotor)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규정과 해결을 위한 총체적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(crossdisciplinary)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지식 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(Sherrill, 1998)</a:t>
            </a:r>
          </a:p>
          <a:p>
            <a:pPr eaLnBrk="1" hangingPunct="1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한국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특별히 계획된 프로그램을 취급하는 체육의 한 영역 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한국장애인복지체육회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, 1994)</a:t>
            </a:r>
          </a:p>
          <a:p>
            <a:pPr lvl="1" eaLnBrk="1" hangingPunct="1">
              <a:defRPr/>
            </a:pP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장애인들에게 일반인들이 느끼는 신체활동의 즐거움을 제공하기 위하여 일반인들이 참여하는 체육프로그램의 규정을 개개인에게 적절하도록 변형하는 것이다 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김의수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김광호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오광진</a:t>
            </a:r>
            <a:r>
              <a:rPr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, 1996)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7BE516F-5B53-4033-AFB1-A7D5009EB7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APE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와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APA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의 개념 비교</a:t>
            </a:r>
          </a:p>
        </p:txBody>
      </p:sp>
      <p:graphicFrame>
        <p:nvGraphicFramePr>
          <p:cNvPr id="29733" name="Group 37">
            <a:extLst>
              <a:ext uri="{FF2B5EF4-FFF2-40B4-BE49-F238E27FC236}">
                <a16:creationId xmlns:a16="http://schemas.microsoft.com/office/drawing/2014/main" id="{A1E4A2FF-8319-4D36-9EA1-09447B3388E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68313" y="1981200"/>
          <a:ext cx="8280400" cy="2311400"/>
        </p:xfrm>
        <a:graphic>
          <a:graphicData uri="http://schemas.openxmlformats.org/drawingml/2006/table">
            <a:tbl>
              <a:tblPr/>
              <a:tblGrid>
                <a:gridCol w="1389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4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        </a:t>
                      </a: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기준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구분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의미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시간적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공간적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연령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목적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협의적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학령기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교육기관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6-21</a:t>
                      </a: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(Winnick, 1995)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회복과 교정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(Winnick, 1995)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APA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광의적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평생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모든 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평생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삶의 질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향상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69" name="Line 47">
            <a:extLst>
              <a:ext uri="{FF2B5EF4-FFF2-40B4-BE49-F238E27FC236}">
                <a16:creationId xmlns:a16="http://schemas.microsoft.com/office/drawing/2014/main" id="{1E7855BB-A568-4499-B46A-DBD602311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989138"/>
            <a:ext cx="136683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8DD1A33-BA6C-41D1-B3EC-E760A1D0CF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특수체육의 목표</a:t>
            </a:r>
            <a:endParaRPr lang="en-US" altLang="ko-K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3" name="Picture 5" descr="특수체육목표">
            <a:extLst>
              <a:ext uri="{FF2B5EF4-FFF2-40B4-BE49-F238E27FC236}">
                <a16:creationId xmlns:a16="http://schemas.microsoft.com/office/drawing/2014/main" id="{1CB1C25A-D04F-4D7E-9DEC-078C29BC715E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412875"/>
            <a:ext cx="6264275" cy="5256213"/>
          </a:xfrm>
          <a:noFill/>
        </p:spPr>
      </p:pic>
      <p:sp>
        <p:nvSpPr>
          <p:cNvPr id="40964" name="Text Box 6">
            <a:extLst>
              <a:ext uri="{FF2B5EF4-FFF2-40B4-BE49-F238E27FC236}">
                <a16:creationId xmlns:a16="http://schemas.microsoft.com/office/drawing/2014/main" id="{39F88C6B-9B6D-4470-BBD2-7904AF2C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800" b="1"/>
              <a:t>궁극적인 목적</a:t>
            </a:r>
          </a:p>
        </p:txBody>
      </p:sp>
      <p:sp>
        <p:nvSpPr>
          <p:cNvPr id="40965" name="Text Box 7">
            <a:extLst>
              <a:ext uri="{FF2B5EF4-FFF2-40B4-BE49-F238E27FC236}">
                <a16:creationId xmlns:a16="http://schemas.microsoft.com/office/drawing/2014/main" id="{5A3F25F8-85EC-4BFF-8D31-ABFE14821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65400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800" b="1"/>
              <a:t>특수체육 프로그램의 목적</a:t>
            </a:r>
          </a:p>
        </p:txBody>
      </p:sp>
      <p:sp>
        <p:nvSpPr>
          <p:cNvPr id="40966" name="Text Box 8">
            <a:extLst>
              <a:ext uri="{FF2B5EF4-FFF2-40B4-BE49-F238E27FC236}">
                <a16:creationId xmlns:a16="http://schemas.microsoft.com/office/drawing/2014/main" id="{9DC36262-1F71-4FE5-A764-612EF63AD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76700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800" b="1"/>
              <a:t>특수체육 프로그램의 목표</a:t>
            </a:r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BDCA63A7-CECE-4488-AEAD-5D2C1DDE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61025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800" b="1"/>
              <a:t>특수체육 하위영역의 목표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B459A68-5CC3-4405-AE3F-96DC7F30F0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인지적 목표 및 가치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6E9BC6-962D-4349-8C72-F1E45CE812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인지적 목표 및 가치 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리드미컬한 움직임을 위한 지식 숙지 </a:t>
            </a: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체조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텀블링에 필요한 기술을 위한 지식 숙지 </a:t>
            </a: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개인 및 단체 게임과 스포츠를 위한 규칙과 전략에 대한 지식 숙지 </a:t>
            </a: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다양한 신체활동을 안전하게 수행할 수 있는 지식 숙지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27DA6-B96C-48DC-A86D-426F27A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713929"/>
          </a:xfrm>
        </p:spPr>
        <p:txBody>
          <a:bodyPr/>
          <a:lstStyle/>
          <a:p>
            <a:pPr algn="ctr"/>
            <a:r>
              <a:rPr lang="ko-KR" altLang="en-US" dirty="0"/>
              <a:t>장애 개요</a:t>
            </a:r>
          </a:p>
        </p:txBody>
      </p:sp>
      <p:pic>
        <p:nvPicPr>
          <p:cNvPr id="3" name="Picture 2" descr="3,500개 이상의 휠체어 스포츠 일러스트, Royalty-Free 벡터 그래픽 및 클립 아트 - iStock">
            <a:extLst>
              <a:ext uri="{FF2B5EF4-FFF2-40B4-BE49-F238E27FC236}">
                <a16:creationId xmlns:a16="http://schemas.microsoft.com/office/drawing/2014/main" id="{00CC879A-EB11-4323-89DA-40D752DA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972891"/>
            <a:ext cx="6984776" cy="3624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88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BF20E5-1D51-4CA9-9A58-C966D3EF82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정의적 목표 및 가치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4A574A7-7658-4690-93C2-C1303E1684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정의적 목표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적절한 사회적 상호작용 기술 익히기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규칙을 존중하기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긍정적인 자아개념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신체상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자신감 찾기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신체활동을 통하여 협동적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경제적 기술을 설명하고 발달시키기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최고의 강점을 결정하기 위해 환경에 적응하는 법을 학습하고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자신의 힘으로 변화 시킬 수 없는 한계 수용하기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1E65F1E-F247-4AFC-A8F4-BF6C818945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심동적 목표 및 가치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D5D0B8-5B26-4B76-A6A8-51DB3068A1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543800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심동적 목표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감각통합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지각 운동기능의 발달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기본운동기술 및 패턴을 효과적으로 유지하고 발달시키기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건강 및 운동체력 수준을 적절하게 유지하고 발달시키기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이완 능력 발달시키기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리드미컬한 움직임에서 사용되는 기술 발달시키기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체조와 텀블링에서 사용되는 기술 발달시키기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개인 및 단체 게임과 스포츠에서 사용되는 기술 발달시키기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27DA6-B96C-48DC-A86D-426F27A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713929"/>
          </a:xfrm>
        </p:spPr>
        <p:txBody>
          <a:bodyPr/>
          <a:lstStyle/>
          <a:p>
            <a:pPr algn="ctr"/>
            <a:r>
              <a:rPr lang="ko-KR" altLang="en-US" dirty="0"/>
              <a:t>기본운동 기술 지도</a:t>
            </a:r>
          </a:p>
        </p:txBody>
      </p:sp>
      <p:pic>
        <p:nvPicPr>
          <p:cNvPr id="3" name="Picture 2" descr="3,500개 이상의 휠체어 스포츠 일러스트, Royalty-Free 벡터 그래픽 및 클립 아트 - iStock">
            <a:extLst>
              <a:ext uri="{FF2B5EF4-FFF2-40B4-BE49-F238E27FC236}">
                <a16:creationId xmlns:a16="http://schemas.microsoft.com/office/drawing/2014/main" id="{00CC879A-EB11-4323-89DA-40D752DA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972891"/>
            <a:ext cx="6984776" cy="3624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36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BF20E5-1D51-4CA9-9A58-C966D3EF82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4A574A7-7658-4690-93C2-C1303E1684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955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27DA6-B96C-48DC-A86D-426F27A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713929"/>
          </a:xfrm>
        </p:spPr>
        <p:txBody>
          <a:bodyPr/>
          <a:lstStyle/>
          <a:p>
            <a:pPr algn="ctr"/>
            <a:r>
              <a:rPr lang="ko-KR" altLang="en-US" dirty="0"/>
              <a:t>게임활동 지도</a:t>
            </a:r>
          </a:p>
        </p:txBody>
      </p:sp>
      <p:pic>
        <p:nvPicPr>
          <p:cNvPr id="3" name="Picture 2" descr="3,500개 이상의 휠체어 스포츠 일러스트, Royalty-Free 벡터 그래픽 및 클립 아트 - iStock">
            <a:extLst>
              <a:ext uri="{FF2B5EF4-FFF2-40B4-BE49-F238E27FC236}">
                <a16:creationId xmlns:a16="http://schemas.microsoft.com/office/drawing/2014/main" id="{00CC879A-EB11-4323-89DA-40D752DA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972891"/>
            <a:ext cx="6984776" cy="3624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6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BF20E5-1D51-4CA9-9A58-C966D3EF82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4A574A7-7658-4690-93C2-C1303E1684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3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BFDD5FA-CC4A-4AFB-AFCC-3D5A0807C9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정의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63469D-C927-495F-A8E2-8D937BC1CC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(Disability)/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장애인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(People with disability)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의 정의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개인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사회적 생활에 영위하는데 있어 스스로 완전히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부분적으로 지장을 초래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(UN, 1975; ICIDH-1)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정상적인 성장과 발달이 크게 지장을 받아 신체적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사회적 또는 정신적인 결함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(Auxter et al., 2001; ICIDH-2)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교육학적 정의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: Special Service (Sherrill, 1998)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한국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신체적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·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정신적 장애로 인하여 장기간에 걸쳐 일상생활 또는 사회생활에 상당한 제약을 받음 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장애인복지법 제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 제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조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)</a:t>
            </a:r>
          </a:p>
        </p:txBody>
      </p:sp>
    </p:spTree>
    <p:extLst>
      <p:ext uri="{BB962C8B-B14F-4D97-AF65-F5344CB8AC3E}">
        <p14:creationId xmlns:p14="http://schemas.microsoft.com/office/powerpoint/2010/main" val="25300052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5A78E10-FC34-4B83-8B19-A71CB7DF43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장애의 구분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83D7F25-46DC-47D0-AFE6-5D8D0CBFC0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Impairment 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손상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기능의 손실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비정상</a:t>
            </a:r>
          </a:p>
          <a:p>
            <a:pPr eaLnBrk="1" hangingPunct="1">
              <a:defRPr/>
            </a:pP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Handicap 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사회적 불리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역할수행의 제약으로 인한 개인적 불이익</a:t>
            </a:r>
          </a:p>
          <a:p>
            <a:pPr eaLnBrk="1" hangingPunct="1">
              <a:defRPr/>
            </a:pP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Disability 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능력장애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신체활동 수행능력의 제약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결여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08ECF49-6C0F-426D-B0D7-27964ABE56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장애인의 범주</a:t>
            </a:r>
            <a:b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접근 관점에 의한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C980066-9B7F-4D18-A3F5-56A623FF70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생물학적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해부학적 관점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신체구조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기능상의 이상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예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시각 및 청각장애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지체장애 등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의학적 관점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만성적 결함으로 인한 생활의 제한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예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신장 및 심장 기능장애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간질환자 등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심리학적 관점</a:t>
            </a:r>
          </a:p>
          <a:p>
            <a:pPr lvl="1" eaLnBrk="1" hangingPunct="1">
              <a:defRPr/>
            </a:pP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지적 능력의 결여로 인한 사회 부적응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예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정신지체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학습장애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정서장애 등</a:t>
            </a:r>
            <a:r>
              <a:rPr lang="en-US" altLang="ko-KR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C1346D6-3846-4B40-93EA-98462E245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장애 인구 현황 및 추이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C88D9E6-A4C3-491F-9255-89458AC749D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263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만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3,000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명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보건복지부</a:t>
            </a: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2020)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전체인구의 약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5.1%</a:t>
            </a: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부산의 경우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약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176,293(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전국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위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9220" name="내용 개체 틀 5">
            <a:extLst>
              <a:ext uri="{FF2B5EF4-FFF2-40B4-BE49-F238E27FC236}">
                <a16:creationId xmlns:a16="http://schemas.microsoft.com/office/drawing/2014/main" id="{7FDB94F1-AF47-47BC-A058-7D4B13E4F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>
            <a:fillRect/>
          </a:stretch>
        </p:blipFill>
        <p:spPr>
          <a:xfrm>
            <a:off x="4748213" y="1600200"/>
            <a:ext cx="3838575" cy="51419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4">
            <a:extLst>
              <a:ext uri="{FF2B5EF4-FFF2-40B4-BE49-F238E27FC236}">
                <a16:creationId xmlns:a16="http://schemas.microsoft.com/office/drawing/2014/main" id="{B4077A6D-5394-409A-B6F7-DD15D24B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3" name="Picture 2" descr="소스 이미지 보기">
            <a:extLst>
              <a:ext uri="{FF2B5EF4-FFF2-40B4-BE49-F238E27FC236}">
                <a16:creationId xmlns:a16="http://schemas.microsoft.com/office/drawing/2014/main" id="{4648FABE-D057-4F3E-92F2-FA7F326F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7122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만추">
  <a:themeElements>
    <a:clrScheme name="만추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만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만추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만추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만추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만추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만추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만추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만추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만추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1357</Words>
  <Application>Microsoft Office PowerPoint</Application>
  <PresentationFormat>화면 슬라이드 쇼(4:3)</PresentationFormat>
  <Paragraphs>245</Paragraphs>
  <Slides>45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0" baseType="lpstr">
      <vt:lpstr>굴림</vt:lpstr>
      <vt:lpstr>Arial</vt:lpstr>
      <vt:lpstr>Wingdings</vt:lpstr>
      <vt:lpstr>Times New Roman</vt:lpstr>
      <vt:lpstr>만추</vt:lpstr>
      <vt:lpstr>기본운동기술과 게임활동 지도</vt:lpstr>
      <vt:lpstr>PowerPoint 프레젠테이션</vt:lpstr>
      <vt:lpstr>목차</vt:lpstr>
      <vt:lpstr>장애 개요</vt:lpstr>
      <vt:lpstr>정의</vt:lpstr>
      <vt:lpstr>장애의 구분</vt:lpstr>
      <vt:lpstr>장애인의 범주 (접근 관점에 의한…)</vt:lpstr>
      <vt:lpstr>장애 인구 현황 및 추이</vt:lpstr>
      <vt:lpstr>PowerPoint 프레젠테이션</vt:lpstr>
      <vt:lpstr>장애유형 (미국)</vt:lpstr>
      <vt:lpstr>PowerPoint 프레젠테이션</vt:lpstr>
      <vt:lpstr>장애 유형 및 기준 – 지체장애</vt:lpstr>
      <vt:lpstr>뇌병변장애인</vt:lpstr>
      <vt:lpstr>시각장애인</vt:lpstr>
      <vt:lpstr>청각장애인</vt:lpstr>
      <vt:lpstr>언어장애인</vt:lpstr>
      <vt:lpstr>안면장애</vt:lpstr>
      <vt:lpstr>신장장애</vt:lpstr>
      <vt:lpstr>심장장애</vt:lpstr>
      <vt:lpstr>간장애</vt:lpstr>
      <vt:lpstr>호흡기 장애</vt:lpstr>
      <vt:lpstr>장루∙요루 장애</vt:lpstr>
      <vt:lpstr>간질장애(뇌전증)</vt:lpstr>
      <vt:lpstr>지적장애(Intellectual Disability)</vt:lpstr>
      <vt:lpstr>자폐성 장애(Autism Spectrum Disability)</vt:lpstr>
      <vt:lpstr>정신장애(Mental Disorder)</vt:lpstr>
      <vt:lpstr>장애정도</vt:lpstr>
      <vt:lpstr>개념/용어 (계속)</vt:lpstr>
      <vt:lpstr>반신불수 (Hemiplegia)</vt:lpstr>
      <vt:lpstr>하반신마비 (Paraplegia)</vt:lpstr>
      <vt:lpstr>전신마비 (Tetraplegia/quadriplegia)</vt:lpstr>
      <vt:lpstr>다이플리지아 (Diplegia)</vt:lpstr>
      <vt:lpstr>장애관련 법률</vt:lpstr>
      <vt:lpstr>장애인(특수)체육 개요</vt:lpstr>
      <vt:lpstr>특수체육의 정의</vt:lpstr>
      <vt:lpstr>정의 (계속)</vt:lpstr>
      <vt:lpstr>APE와 APA의 개념 비교</vt:lpstr>
      <vt:lpstr>특수체육의 목표</vt:lpstr>
      <vt:lpstr>인지적 목표 및 가치</vt:lpstr>
      <vt:lpstr>정의적 목표 및 가치</vt:lpstr>
      <vt:lpstr>심동적 목표 및 가치</vt:lpstr>
      <vt:lpstr>기본운동 기술 지도</vt:lpstr>
      <vt:lpstr>PowerPoint 프레젠테이션</vt:lpstr>
      <vt:lpstr>게임활동 지도</vt:lpstr>
      <vt:lpstr>PowerPoint 프레젠테이션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특수체육  (Adapted Physical Activity)</dc:title>
  <dc:creator>user</dc:creator>
  <cp:lastModifiedBy>user</cp:lastModifiedBy>
  <cp:revision>95</cp:revision>
  <cp:lastPrinted>2022-03-22T06:35:06Z</cp:lastPrinted>
  <dcterms:created xsi:type="dcterms:W3CDTF">2005-03-15T07:27:06Z</dcterms:created>
  <dcterms:modified xsi:type="dcterms:W3CDTF">2023-08-01T10:00:50Z</dcterms:modified>
</cp:coreProperties>
</file>