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37"/>
  </p:notesMasterIdLst>
  <p:handoutMasterIdLst>
    <p:handoutMasterId r:id="rId38"/>
  </p:handoutMasterIdLst>
  <p:sldIdLst>
    <p:sldId id="256" r:id="rId2"/>
    <p:sldId id="259" r:id="rId3"/>
    <p:sldId id="297" r:id="rId4"/>
    <p:sldId id="260" r:id="rId5"/>
    <p:sldId id="261" r:id="rId6"/>
    <p:sldId id="262" r:id="rId7"/>
    <p:sldId id="263" r:id="rId8"/>
    <p:sldId id="264" r:id="rId9"/>
    <p:sldId id="265" r:id="rId10"/>
    <p:sldId id="266" r:id="rId11"/>
    <p:sldId id="267" r:id="rId12"/>
    <p:sldId id="268" r:id="rId13"/>
    <p:sldId id="269" r:id="rId14"/>
    <p:sldId id="272" r:id="rId15"/>
    <p:sldId id="273" r:id="rId16"/>
    <p:sldId id="276" r:id="rId17"/>
    <p:sldId id="277" r:id="rId18"/>
    <p:sldId id="298" r:id="rId19"/>
    <p:sldId id="299" r:id="rId20"/>
    <p:sldId id="300"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1" hangingPunct="1">
      <a:defRPr kern="1200">
        <a:solidFill>
          <a:schemeClr val="tx1"/>
        </a:solidFill>
        <a:latin typeface="Arial" panose="020B0604020202020204" pitchFamily="34" charset="0"/>
        <a:ea typeface="+mn-ea"/>
        <a:cs typeface="+mn-cs"/>
      </a:defRPr>
    </a:lvl6pPr>
    <a:lvl7pPr marL="2743200" algn="l" defTabSz="914400" rtl="0" eaLnBrk="1" latinLnBrk="1" hangingPunct="1">
      <a:defRPr kern="1200">
        <a:solidFill>
          <a:schemeClr val="tx1"/>
        </a:solidFill>
        <a:latin typeface="Arial" panose="020B0604020202020204" pitchFamily="34" charset="0"/>
        <a:ea typeface="+mn-ea"/>
        <a:cs typeface="+mn-cs"/>
      </a:defRPr>
    </a:lvl7pPr>
    <a:lvl8pPr marL="3200400" algn="l" defTabSz="914400" rtl="0" eaLnBrk="1" latinLnBrk="1" hangingPunct="1">
      <a:defRPr kern="1200">
        <a:solidFill>
          <a:schemeClr val="tx1"/>
        </a:solidFill>
        <a:latin typeface="Arial" panose="020B0604020202020204" pitchFamily="34" charset="0"/>
        <a:ea typeface="+mn-ea"/>
        <a:cs typeface="+mn-cs"/>
      </a:defRPr>
    </a:lvl8pPr>
    <a:lvl9pPr marL="3657600" algn="l" defTabSz="914400" rtl="0" eaLnBrk="1" latinLnBrk="1"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2" autoAdjust="0"/>
    <p:restoredTop sz="94213" autoAdjust="0"/>
  </p:normalViewPr>
  <p:slideViewPr>
    <p:cSldViewPr>
      <p:cViewPr varScale="1">
        <p:scale>
          <a:sx n="108" d="100"/>
          <a:sy n="108" d="100"/>
        </p:scale>
        <p:origin x="130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BE04BB82-E290-43CE-91CA-27C1384CE6AA}"/>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굴림" pitchFamily="50" charset="-127"/>
              </a:defRPr>
            </a:lvl1pPr>
          </a:lstStyle>
          <a:p>
            <a:pPr>
              <a:defRPr/>
            </a:pPr>
            <a:endParaRPr lang="en-US" altLang="ko-KR"/>
          </a:p>
        </p:txBody>
      </p:sp>
      <p:sp>
        <p:nvSpPr>
          <p:cNvPr id="141315" name="Rectangle 3">
            <a:extLst>
              <a:ext uri="{FF2B5EF4-FFF2-40B4-BE49-F238E27FC236}">
                <a16:creationId xmlns:a16="http://schemas.microsoft.com/office/drawing/2014/main" id="{645922C6-B63D-4D93-B57D-5EB44B1726CE}"/>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굴림" pitchFamily="50" charset="-127"/>
              </a:defRPr>
            </a:lvl1pPr>
          </a:lstStyle>
          <a:p>
            <a:pPr>
              <a:defRPr/>
            </a:pPr>
            <a:endParaRPr lang="en-US" altLang="ko-KR"/>
          </a:p>
        </p:txBody>
      </p:sp>
      <p:sp>
        <p:nvSpPr>
          <p:cNvPr id="141316" name="Rectangle 4">
            <a:extLst>
              <a:ext uri="{FF2B5EF4-FFF2-40B4-BE49-F238E27FC236}">
                <a16:creationId xmlns:a16="http://schemas.microsoft.com/office/drawing/2014/main" id="{E5DA932D-724B-466C-8055-EC421D355397}"/>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굴림" pitchFamily="50" charset="-127"/>
              </a:defRPr>
            </a:lvl1pPr>
          </a:lstStyle>
          <a:p>
            <a:pPr>
              <a:defRPr/>
            </a:pPr>
            <a:endParaRPr lang="en-US" altLang="ko-KR"/>
          </a:p>
        </p:txBody>
      </p:sp>
      <p:sp>
        <p:nvSpPr>
          <p:cNvPr id="141317" name="Rectangle 5">
            <a:extLst>
              <a:ext uri="{FF2B5EF4-FFF2-40B4-BE49-F238E27FC236}">
                <a16:creationId xmlns:a16="http://schemas.microsoft.com/office/drawing/2014/main" id="{262B8046-B319-4835-9EA8-A7753774D785}"/>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ea typeface="굴림" panose="020B0600000101010101" pitchFamily="50" charset="-127"/>
              </a:defRPr>
            </a:lvl1pPr>
          </a:lstStyle>
          <a:p>
            <a:fld id="{8D3B6420-0672-422F-BB8F-607B72C2699F}" type="slidenum">
              <a:rPr lang="ko-KR" altLang="en-US"/>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3B75AE63-1657-4392-A72F-6D128C889B59}"/>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굴림" pitchFamily="50" charset="-127"/>
              </a:defRPr>
            </a:lvl1pPr>
          </a:lstStyle>
          <a:p>
            <a:pPr>
              <a:defRPr/>
            </a:pPr>
            <a:endParaRPr lang="en-US" altLang="ko-KR"/>
          </a:p>
        </p:txBody>
      </p:sp>
      <p:sp>
        <p:nvSpPr>
          <p:cNvPr id="130051" name="Rectangle 3">
            <a:extLst>
              <a:ext uri="{FF2B5EF4-FFF2-40B4-BE49-F238E27FC236}">
                <a16:creationId xmlns:a16="http://schemas.microsoft.com/office/drawing/2014/main" id="{8050E849-326F-40DD-BD7C-02BAB7630E77}"/>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굴림" pitchFamily="50" charset="-127"/>
              </a:defRPr>
            </a:lvl1pPr>
          </a:lstStyle>
          <a:p>
            <a:pPr>
              <a:defRPr/>
            </a:pPr>
            <a:endParaRPr lang="en-US" altLang="ko-KR"/>
          </a:p>
        </p:txBody>
      </p:sp>
      <p:sp>
        <p:nvSpPr>
          <p:cNvPr id="37892" name="Rectangle 4">
            <a:extLst>
              <a:ext uri="{FF2B5EF4-FFF2-40B4-BE49-F238E27FC236}">
                <a16:creationId xmlns:a16="http://schemas.microsoft.com/office/drawing/2014/main" id="{BD3C9892-8EB7-463E-B443-17301D86FB33}"/>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3" name="Rectangle 5">
            <a:extLst>
              <a:ext uri="{FF2B5EF4-FFF2-40B4-BE49-F238E27FC236}">
                <a16:creationId xmlns:a16="http://schemas.microsoft.com/office/drawing/2014/main" id="{FB4526AC-51EC-4AE4-A3F1-B5CC36F0C537}"/>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30054" name="Rectangle 6">
            <a:extLst>
              <a:ext uri="{FF2B5EF4-FFF2-40B4-BE49-F238E27FC236}">
                <a16:creationId xmlns:a16="http://schemas.microsoft.com/office/drawing/2014/main" id="{F7DD1146-5B36-4E50-8F9B-FC3DF3A66E1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굴림" pitchFamily="50" charset="-127"/>
              </a:defRPr>
            </a:lvl1pPr>
          </a:lstStyle>
          <a:p>
            <a:pPr>
              <a:defRPr/>
            </a:pPr>
            <a:endParaRPr lang="en-US" altLang="ko-KR"/>
          </a:p>
        </p:txBody>
      </p:sp>
      <p:sp>
        <p:nvSpPr>
          <p:cNvPr id="130055" name="Rectangle 7">
            <a:extLst>
              <a:ext uri="{FF2B5EF4-FFF2-40B4-BE49-F238E27FC236}">
                <a16:creationId xmlns:a16="http://schemas.microsoft.com/office/drawing/2014/main" id="{09E18774-E370-44B3-93AD-85092F65307C}"/>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ea typeface="굴림" panose="020B0600000101010101" pitchFamily="50" charset="-127"/>
              </a:defRPr>
            </a:lvl1pPr>
          </a:lstStyle>
          <a:p>
            <a:fld id="{3C8D9199-8387-4382-A715-500191806FDC}" type="slidenum">
              <a:rPr lang="ko-KR" altLang="en-US"/>
              <a:pPr/>
              <a:t>‹#›</a:t>
            </a:fld>
            <a:endParaRPr lang="en-US" altLang="ko-KR"/>
          </a:p>
        </p:txBody>
      </p:sp>
    </p:spTree>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panose="020B0600000101010101" pitchFamily="50" charset="-127"/>
        <a:ea typeface="굴림" panose="020B0600000101010101" pitchFamily="50" charset="-127"/>
        <a:cs typeface="+mn-cs"/>
      </a:defRPr>
    </a:lvl1pPr>
    <a:lvl2pPr marL="457200" algn="l" rtl="0" fontAlgn="base" latinLnBrk="1">
      <a:spcBef>
        <a:spcPct val="30000"/>
      </a:spcBef>
      <a:spcAft>
        <a:spcPct val="0"/>
      </a:spcAft>
      <a:defRPr kumimoji="1" sz="1200" kern="1200">
        <a:solidFill>
          <a:schemeClr val="tx1"/>
        </a:solidFill>
        <a:latin typeface="굴림" panose="020B0600000101010101" pitchFamily="50" charset="-127"/>
        <a:ea typeface="굴림" panose="020B0600000101010101" pitchFamily="50" charset="-127"/>
        <a:cs typeface="+mn-cs"/>
      </a:defRPr>
    </a:lvl2pPr>
    <a:lvl3pPr marL="914400" algn="l" rtl="0" fontAlgn="base" latinLnBrk="1">
      <a:spcBef>
        <a:spcPct val="30000"/>
      </a:spcBef>
      <a:spcAft>
        <a:spcPct val="0"/>
      </a:spcAft>
      <a:defRPr kumimoji="1" sz="1200" kern="1200">
        <a:solidFill>
          <a:schemeClr val="tx1"/>
        </a:solidFill>
        <a:latin typeface="굴림" panose="020B0600000101010101" pitchFamily="50" charset="-127"/>
        <a:ea typeface="굴림" panose="020B0600000101010101" pitchFamily="50" charset="-127"/>
        <a:cs typeface="+mn-cs"/>
      </a:defRPr>
    </a:lvl3pPr>
    <a:lvl4pPr marL="1371600" algn="l" rtl="0" fontAlgn="base" latinLnBrk="1">
      <a:spcBef>
        <a:spcPct val="30000"/>
      </a:spcBef>
      <a:spcAft>
        <a:spcPct val="0"/>
      </a:spcAft>
      <a:defRPr kumimoji="1" sz="1200" kern="1200">
        <a:solidFill>
          <a:schemeClr val="tx1"/>
        </a:solidFill>
        <a:latin typeface="굴림" panose="020B0600000101010101" pitchFamily="50" charset="-127"/>
        <a:ea typeface="굴림" panose="020B0600000101010101" pitchFamily="50" charset="-127"/>
        <a:cs typeface="+mn-cs"/>
      </a:defRPr>
    </a:lvl4pPr>
    <a:lvl5pPr marL="1828800" algn="l" rtl="0" fontAlgn="base" latinLnBrk="1">
      <a:spcBef>
        <a:spcPct val="30000"/>
      </a:spcBef>
      <a:spcAft>
        <a:spcPct val="0"/>
      </a:spcAft>
      <a:defRPr kumimoji="1" sz="1200" kern="1200">
        <a:solidFill>
          <a:schemeClr val="tx1"/>
        </a:solidFill>
        <a:latin typeface="굴림" panose="020B0600000101010101" pitchFamily="50" charset="-127"/>
        <a:ea typeface="굴림" panose="020B0600000101010101"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9C8CA8C-EB67-4F26-A7C5-4F878B1EB6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9E37F46-C7A6-4BC1-8577-C9B731097E3E}" type="slidenum">
              <a:rPr lang="ko-KR" altLang="en-US"/>
              <a:pPr/>
              <a:t>2</a:t>
            </a:fld>
            <a:endParaRPr lang="en-US" altLang="ko-KR"/>
          </a:p>
        </p:txBody>
      </p:sp>
      <p:sp>
        <p:nvSpPr>
          <p:cNvPr id="38915" name="Rectangle 2">
            <a:extLst>
              <a:ext uri="{FF2B5EF4-FFF2-40B4-BE49-F238E27FC236}">
                <a16:creationId xmlns:a16="http://schemas.microsoft.com/office/drawing/2014/main" id="{B7B27A26-CAEA-420B-B867-774D05EE668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681DB16-F339-4DAF-85BB-BA4C838F9E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a:p>
          <a:p>
            <a:r>
              <a:rPr lang="en-US" altLang="ko-KR"/>
              <a:t>I'd like to begin this section of the course with a quote from Claudine Sherrill on page 8 of your textbook:</a:t>
            </a:r>
          </a:p>
          <a:p>
            <a:pPr lvl="1"/>
            <a:r>
              <a:rPr lang="en-US" altLang="ko-KR"/>
              <a:t>"Good teaching involves adapting goals, content, and pedagogy to individual needs so as to minimize failure and preserve ego strength. In a sense, all good physical education is adapted physical education."</a:t>
            </a:r>
            <a:r>
              <a:rPr lang="en-US" altLang="ko-KR">
                <a:latin typeface="Arial" panose="020B0604020202020204" pitchFamily="34" charset="0"/>
              </a:rPr>
              <a:t> </a:t>
            </a:r>
            <a:endParaRPr lang="en-US" altLang="ko-KR"/>
          </a:p>
          <a:p>
            <a:endParaRPr lang="en-US" altLang="ko-K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A021707-E4F6-4314-B4C8-80226B8CA2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470114A-F9F7-407A-BB4E-C492B5B793ED}" type="slidenum">
              <a:rPr lang="ko-KR" altLang="en-US"/>
              <a:pPr/>
              <a:t>12</a:t>
            </a:fld>
            <a:endParaRPr lang="en-US" altLang="ko-KR"/>
          </a:p>
        </p:txBody>
      </p:sp>
      <p:sp>
        <p:nvSpPr>
          <p:cNvPr id="48131" name="Rectangle 2">
            <a:extLst>
              <a:ext uri="{FF2B5EF4-FFF2-40B4-BE49-F238E27FC236}">
                <a16:creationId xmlns:a16="http://schemas.microsoft.com/office/drawing/2014/main" id="{CE6EE770-6A6A-4D66-B793-EBEE25517B6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461CF21-9C8D-4386-A8BA-2ED5734BEA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The </a:t>
            </a:r>
            <a:r>
              <a:rPr lang="en-US" altLang="ko-KR" b="1"/>
              <a:t>Individuals with Disabilities Education Act (IDEA)</a:t>
            </a:r>
            <a:r>
              <a:rPr lang="en-US" altLang="ko-KR"/>
              <a:t> is a federal law that mandates physical education as a required educational service for students with a disability in the public schools. According to IDEA, physical education is the development of:</a:t>
            </a:r>
          </a:p>
          <a:p>
            <a:pPr lvl="1">
              <a:buFontTx/>
              <a:buChar char="•"/>
            </a:pPr>
            <a:r>
              <a:rPr lang="en-US" altLang="ko-KR"/>
              <a:t>Physical and motor fitness</a:t>
            </a:r>
          </a:p>
          <a:p>
            <a:pPr lvl="1">
              <a:buFontTx/>
              <a:buChar char="•"/>
            </a:pPr>
            <a:r>
              <a:rPr lang="en-US" altLang="ko-KR"/>
              <a:t>Fundamental motor skills and patterns</a:t>
            </a:r>
          </a:p>
          <a:p>
            <a:pPr lvl="1">
              <a:buFontTx/>
              <a:buChar char="•"/>
            </a:pPr>
            <a:r>
              <a:rPr lang="en-US" altLang="ko-KR"/>
              <a:t>Skills in aquatics, dance, and individual and group games and sports, including intramural and lifetime sports</a:t>
            </a:r>
          </a:p>
          <a:p>
            <a:r>
              <a:rPr lang="en-US" altLang="ko-KR"/>
              <a:t>Notice that the IDEA definition focuses only on psychomotor goals.</a:t>
            </a:r>
            <a:r>
              <a:rPr lang="en-US" altLang="ko-KR">
                <a:latin typeface="Arial" panose="020B0604020202020204" pitchFamily="34" charset="0"/>
              </a:rPr>
              <a:t> </a:t>
            </a:r>
            <a:r>
              <a:rPr lang="en-US" altLang="ko-KR"/>
              <a:t> Cognitive and affective goals are not addressed.</a:t>
            </a:r>
          </a:p>
          <a:p>
            <a:r>
              <a:rPr lang="en-US" altLang="ko-KR"/>
              <a:t>Major advantage of this definition is that it exists. By law, physical education programs for special education students must address these components of a physical education program.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BA02029-1C1E-45C3-99BA-8BAE00F2B2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B1D0010-3599-40A0-A60B-D0CB6B0E9AEF}" type="slidenum">
              <a:rPr lang="ko-KR" altLang="en-US"/>
              <a:pPr/>
              <a:t>13</a:t>
            </a:fld>
            <a:endParaRPr lang="en-US" altLang="ko-KR"/>
          </a:p>
        </p:txBody>
      </p:sp>
      <p:sp>
        <p:nvSpPr>
          <p:cNvPr id="49155" name="Rectangle 2">
            <a:extLst>
              <a:ext uri="{FF2B5EF4-FFF2-40B4-BE49-F238E27FC236}">
                <a16:creationId xmlns:a16="http://schemas.microsoft.com/office/drawing/2014/main" id="{06A729A0-0A80-4EB1-B28A-47800B64FFC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7CCCBD49-F5C4-4A26-978F-16F199B222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One of the first tasks in curriculum development is to adopt a definition or philosophy of physical activity that helps to establish program goals and objectives. The three definitions presented in this lecture provide general guidelines for curriculum development in physical activity programs.</a:t>
            </a:r>
            <a:r>
              <a:rPr lang="en-US" altLang="ko-KR">
                <a:latin typeface="Arial" panose="020B0604020202020204" pitchFamily="34" charset="0"/>
              </a:rPr>
              <a:t> </a:t>
            </a:r>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6B9F212-FB08-4C12-9326-81037BA681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B8FA637-57FC-411F-8DFD-04FEB0D62E23}" type="slidenum">
              <a:rPr lang="ko-KR" altLang="en-US"/>
              <a:pPr/>
              <a:t>14</a:t>
            </a:fld>
            <a:endParaRPr lang="en-US" altLang="ko-KR"/>
          </a:p>
        </p:txBody>
      </p:sp>
      <p:sp>
        <p:nvSpPr>
          <p:cNvPr id="50179" name="Rectangle 2">
            <a:extLst>
              <a:ext uri="{FF2B5EF4-FFF2-40B4-BE49-F238E27FC236}">
                <a16:creationId xmlns:a16="http://schemas.microsoft.com/office/drawing/2014/main" id="{498C68A2-7096-4FCF-BEC1-A9DB75D1EA8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3259D8E-F03A-47AA-A875-053BFEB85D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The developmental model indicates that primitive reflexes and postural reactions are the earliest forms of human movement, followed by sensory-motor skills and early voluntary movements, fundamental motor skills, and then sports and games. To use this model, start by assessing current level of development and then develop lesson plans or sports practices designed to facilitate more advanced forms of motor development and movement. </a:t>
            </a:r>
          </a:p>
          <a:p>
            <a:endParaRPr lang="en-US" altLang="ko-KR"/>
          </a:p>
          <a:p>
            <a:pPr>
              <a:buFontTx/>
              <a:buChar char="•"/>
            </a:pPr>
            <a:r>
              <a:rPr lang="en-US" altLang="ko-KR"/>
              <a:t>The developmental model provides guidelines for teachers and coaches who are developing a curriculum for a school physical education or sports program.</a:t>
            </a:r>
          </a:p>
          <a:p>
            <a:pPr>
              <a:buFontTx/>
              <a:buChar char="•"/>
            </a:pPr>
            <a:r>
              <a:rPr lang="en-US" altLang="ko-KR"/>
              <a:t>The basic premise of the developmental model is that all individuals follow essentially the same sequence in acquiring control over movement and developing motor skills. A diagram of the developmental model is displayed on your computer screen. </a:t>
            </a:r>
          </a:p>
          <a:p>
            <a:pPr>
              <a:buFontTx/>
              <a:buChar char="•"/>
            </a:pPr>
            <a:r>
              <a:rPr lang="en-US" altLang="ko-KR"/>
              <a:t>Given appropriate instruction and practice opportunities, children start at the bottom of the model and progress toward the top.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A15D67F-A5B9-45DE-A065-8FDE3162C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74E22EA-FE62-45B7-A6ED-D5446B6180B1}" type="slidenum">
              <a:rPr lang="ko-KR" altLang="en-US"/>
              <a:pPr/>
              <a:t>15</a:t>
            </a:fld>
            <a:endParaRPr lang="en-US" altLang="ko-KR"/>
          </a:p>
        </p:txBody>
      </p:sp>
      <p:sp>
        <p:nvSpPr>
          <p:cNvPr id="51203" name="Rectangle 2">
            <a:extLst>
              <a:ext uri="{FF2B5EF4-FFF2-40B4-BE49-F238E27FC236}">
                <a16:creationId xmlns:a16="http://schemas.microsoft.com/office/drawing/2014/main" id="{A055B579-7081-4AAF-8F23-11A7ABF2DD81}"/>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B4E25A8-C055-4BE1-9F99-FE3616BFDA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4E55E8F-9852-443C-8800-985314E755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D61F390-43CB-4C33-925A-7F51FF610482}" type="slidenum">
              <a:rPr lang="ko-KR" altLang="en-US"/>
              <a:pPr/>
              <a:t>16</a:t>
            </a:fld>
            <a:endParaRPr lang="en-US" altLang="ko-KR"/>
          </a:p>
        </p:txBody>
      </p:sp>
      <p:sp>
        <p:nvSpPr>
          <p:cNvPr id="52227" name="Rectangle 2">
            <a:extLst>
              <a:ext uri="{FF2B5EF4-FFF2-40B4-BE49-F238E27FC236}">
                <a16:creationId xmlns:a16="http://schemas.microsoft.com/office/drawing/2014/main" id="{A2790D9B-5B60-49F0-8939-0600AA02C1D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15B8880-8892-4C6D-880C-C2EF614716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Char char="•"/>
            </a:pPr>
            <a:r>
              <a:rPr lang="en-US" altLang="ko-KR" b="1"/>
              <a:t>crawl</a:t>
            </a:r>
            <a:r>
              <a:rPr lang="en-US" altLang="ko-KR"/>
              <a:t> (</a:t>
            </a:r>
            <a:r>
              <a:rPr lang="ko-KR" altLang="en-US"/>
              <a:t>뱀</a:t>
            </a:r>
            <a:r>
              <a:rPr lang="en-US" altLang="ko-KR">
                <a:latin typeface="Arial" panose="020B0604020202020204" pitchFamily="34" charset="0"/>
              </a:rPr>
              <a:t>·</a:t>
            </a:r>
            <a:r>
              <a:rPr lang="ko-KR" altLang="en-US"/>
              <a:t>송충이처럼</a:t>
            </a:r>
            <a:r>
              <a:rPr lang="en-US" altLang="ko-KR"/>
              <a:t>) </a:t>
            </a:r>
            <a:r>
              <a:rPr lang="ko-KR" altLang="en-US"/>
              <a:t>배를 땅에 대고 기다</a:t>
            </a:r>
            <a:r>
              <a:rPr lang="en-US" altLang="ko-KR"/>
              <a:t>. creep </a:t>
            </a:r>
            <a:r>
              <a:rPr lang="ko-KR" altLang="en-US"/>
              <a:t>네발로 엎드려서 기어가다 </a:t>
            </a:r>
            <a:endParaRPr lang="en-US" altLang="ko-KR" sz="900"/>
          </a:p>
          <a:p>
            <a:pPr>
              <a:lnSpc>
                <a:spcPct val="90000"/>
              </a:lnSpc>
            </a:pPr>
            <a:endParaRPr lang="en-US" altLang="ko-KR" sz="900"/>
          </a:p>
          <a:p>
            <a:pPr>
              <a:lnSpc>
                <a:spcPct val="90000"/>
              </a:lnSpc>
            </a:pPr>
            <a:r>
              <a:rPr lang="en-US" altLang="ko-KR" sz="900"/>
              <a:t>The process by which infant reflexes are phased out and replaced by voluntary movements is not clearly understood. Maturation of the motor areas of the brain plays a part in the development of voluntary movement, but so do the infant's improved sensory abilities, cognitive abilities, and growing interest in the environment. For instance, a child learns to reach and grasp at about the same time that he/she recognizes favorite toys or objects. A child develops creeping and crawling skills when he/she wants a toy that is out of reach.</a:t>
            </a:r>
          </a:p>
          <a:p>
            <a:pPr>
              <a:lnSpc>
                <a:spcPct val="90000"/>
              </a:lnSpc>
            </a:pPr>
            <a:r>
              <a:rPr lang="en-US" altLang="ko-KR" sz="900"/>
              <a:t>For the infant, early movement patterns such as rolling over, reaching and grasping, crawling, creeping, walking, and striking represent mastery over the environment. The child may practice these new-found skills over and over just for the fun of it. These early movement patterns also enable the child to gain visual or physical access to new parts of the environment. </a:t>
            </a:r>
          </a:p>
          <a:p>
            <a:pPr>
              <a:lnSpc>
                <a:spcPct val="90000"/>
              </a:lnSpc>
            </a:pPr>
            <a:r>
              <a:rPr lang="en-US" altLang="ko-KR" sz="900" b="1"/>
              <a:t>Examples</a:t>
            </a:r>
            <a:r>
              <a:rPr lang="en-US" altLang="ko-KR" sz="900"/>
              <a:t>:</a:t>
            </a:r>
          </a:p>
          <a:p>
            <a:pPr>
              <a:lnSpc>
                <a:spcPct val="90000"/>
              </a:lnSpc>
              <a:buFontTx/>
              <a:buChar char="•"/>
            </a:pPr>
            <a:r>
              <a:rPr lang="en-US" altLang="ko-KR" sz="900" b="1"/>
              <a:t>Rolling over</a:t>
            </a:r>
            <a:r>
              <a:rPr lang="en-US" altLang="ko-KR" sz="900"/>
              <a:t>. During the first few months of life, infants are not very mobile. When placed prone or supine, the infant usually remains in that position. At about four months of age the baby learns to move from the side to the back and from the back to the side. At about six months, the baby learns to roll over.</a:t>
            </a:r>
          </a:p>
          <a:p>
            <a:pPr>
              <a:lnSpc>
                <a:spcPct val="90000"/>
              </a:lnSpc>
              <a:buFontTx/>
              <a:buChar char="•"/>
            </a:pPr>
            <a:r>
              <a:rPr lang="en-US" altLang="ko-KR" sz="900" b="1"/>
              <a:t>Reaching and grasping</a:t>
            </a:r>
            <a:r>
              <a:rPr lang="en-US" altLang="ko-KR" sz="900"/>
              <a:t>. During the first few weeks of life, infants hold their fingers in a fist. This is followed by a period of time when the fingers are held open. During the second month of life, the child typically "discovers" his/her hands and learns to bring them together in front of the face. At 3-4 months the child can reach for and pick up a small object. At 5-6 months the child develops finger-thumb opposition. Babies learn to release objects at about 8 months. By the second year of life, the child can color, turn the pages of a book, and stack blocks.</a:t>
            </a:r>
          </a:p>
          <a:p>
            <a:pPr>
              <a:lnSpc>
                <a:spcPct val="90000"/>
              </a:lnSpc>
              <a:buFontTx/>
              <a:buChar char="•"/>
            </a:pPr>
            <a:r>
              <a:rPr lang="en-US" altLang="ko-KR" sz="900" b="1"/>
              <a:t>Crawling</a:t>
            </a:r>
            <a:r>
              <a:rPr lang="en-US" altLang="ko-KR" sz="900"/>
              <a:t>. This pattern usually occurs spontaneously when infants are place in front-lying positions for increasing periods of time. Movement occurs when both arms reach for an object. Eventually the child learns to use the arms systematically for crawling. Most children crawl at about the seventh month.</a:t>
            </a:r>
          </a:p>
          <a:p>
            <a:pPr>
              <a:lnSpc>
                <a:spcPct val="90000"/>
              </a:lnSpc>
              <a:buFontTx/>
              <a:buChar char="•"/>
            </a:pPr>
            <a:r>
              <a:rPr lang="en-US" altLang="ko-KR" sz="900" b="1"/>
              <a:t>Creeping</a:t>
            </a:r>
            <a:r>
              <a:rPr lang="en-US" altLang="ko-KR" sz="900"/>
              <a:t>. Creeping requires that the baby support himself/herself on both the hands and knees, and that the child move arms and legs in a contralateral pattern. Creeping usually begins at about 10-11 months of age.</a:t>
            </a:r>
          </a:p>
          <a:p>
            <a:pPr>
              <a:lnSpc>
                <a:spcPct val="90000"/>
              </a:lnSpc>
              <a:buFontTx/>
              <a:buChar char="•"/>
            </a:pPr>
            <a:r>
              <a:rPr lang="en-US" altLang="ko-KR" sz="900" b="1"/>
              <a:t>Walking</a:t>
            </a:r>
            <a:r>
              <a:rPr lang="en-US" altLang="ko-KR" sz="900"/>
              <a:t>. There is a great deal of variation in the age at which walking begins, anywhere from 9-18 months. Walking begins with attempts to gain an upright posture, "cruising," and finally independent walking.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BCB48B8-E178-44C4-9022-18E88B1CD8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3778809-99FE-4749-ADB3-2286F830FE10}" type="slidenum">
              <a:rPr lang="ko-KR" altLang="en-US"/>
              <a:pPr/>
              <a:t>17</a:t>
            </a:fld>
            <a:endParaRPr lang="en-US" altLang="ko-KR"/>
          </a:p>
        </p:txBody>
      </p:sp>
      <p:sp>
        <p:nvSpPr>
          <p:cNvPr id="53251" name="Rectangle 2">
            <a:extLst>
              <a:ext uri="{FF2B5EF4-FFF2-40B4-BE49-F238E27FC236}">
                <a16:creationId xmlns:a16="http://schemas.microsoft.com/office/drawing/2014/main" id="{BB87716C-E01C-48AC-B733-AF484CDCA0EC}"/>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3F57B46-A01B-4B76-82D2-FA8128900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Fundamental motor skills are the "building blocks" of skilled movement. Fundamental motor skills emerge from early voluntary movements, and they lead to participation in sports and games and fitness activities. These skills include:</a:t>
            </a:r>
          </a:p>
          <a:p>
            <a:pPr>
              <a:buFontTx/>
              <a:buChar char="•"/>
            </a:pPr>
            <a:r>
              <a:rPr lang="en-US" altLang="ko-KR" b="1"/>
              <a:t>Locomotor skills</a:t>
            </a:r>
            <a:r>
              <a:rPr lang="en-US" altLang="ko-KR"/>
              <a:t> such as walking, running, hopping, skipping, leaping, and jumping</a:t>
            </a:r>
          </a:p>
          <a:p>
            <a:pPr>
              <a:buFontTx/>
              <a:buChar char="•"/>
            </a:pPr>
            <a:r>
              <a:rPr lang="en-US" altLang="ko-KR" b="1"/>
              <a:t>Object-control skills</a:t>
            </a:r>
            <a:r>
              <a:rPr lang="en-US" altLang="ko-KR"/>
              <a:t> such as catching, throwing, bouncing, striking, and kicking</a:t>
            </a:r>
          </a:p>
          <a:p>
            <a:r>
              <a:rPr lang="en-US" altLang="ko-KR"/>
              <a:t>Mature levels of fundamental motor skills are characterized by coordination of multiple body parts, rhythm, balance/postural control, and eye-hand or eye-foot coordination. Performance of fundamental motor skills also required balance, strength, and flexibility. Fundamental motor skills usually are mastered during the pre-school and early-elementary years.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D8687B4-F9B2-44ED-903D-319A25B35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77384FA-2F9F-4ED8-9852-9EFE17889343}" type="slidenum">
              <a:rPr lang="ko-KR" altLang="en-US"/>
              <a:pPr/>
              <a:t>21</a:t>
            </a:fld>
            <a:endParaRPr lang="en-US" altLang="ko-KR"/>
          </a:p>
        </p:txBody>
      </p:sp>
      <p:sp>
        <p:nvSpPr>
          <p:cNvPr id="54275" name="Rectangle 2">
            <a:extLst>
              <a:ext uri="{FF2B5EF4-FFF2-40B4-BE49-F238E27FC236}">
                <a16:creationId xmlns:a16="http://schemas.microsoft.com/office/drawing/2014/main" id="{F2AD76D7-1C12-4BDF-9354-158238F4238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0F62FAA-AEFD-4078-941A-651EAC1502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ko-KR"/>
              <a:t>Sports and games represent the highest level of the developmental model. Ideally, everyone will develop competence in sports that promote a healthy lifestyle and that facilitate socialization.</a:t>
            </a:r>
          </a:p>
          <a:p>
            <a:pPr>
              <a:lnSpc>
                <a:spcPct val="90000"/>
              </a:lnSpc>
              <a:buFontTx/>
              <a:buChar char="•"/>
            </a:pPr>
            <a:r>
              <a:rPr lang="en-US" altLang="ko-KR" b="1"/>
              <a:t>Transitional sports and games</a:t>
            </a:r>
            <a:r>
              <a:rPr lang="en-US" altLang="ko-KR"/>
              <a:t>. Most children learn easier forms of sports and games before they attempt to play using "adult" rules. Transitional sports and games are adaptations of the sports and games enjoyed by skilled (usually older) performers. For instance, T-ball is an adaptation of baseball, newcombe is an adaptation of volleyball, and poly hockey is a version of ice hockey. Transitional sports and games provide the child with an opportunity to practice and refine fundamental motor skills. Children can develop power, speed, and accuracy (e.g., throwing skill), and they can learn combinations of fundamental motor skills (a dance step might combine walking and hopping).</a:t>
            </a:r>
          </a:p>
          <a:p>
            <a:pPr>
              <a:lnSpc>
                <a:spcPct val="90000"/>
              </a:lnSpc>
              <a:buFontTx/>
              <a:buChar char="•"/>
            </a:pPr>
            <a:r>
              <a:rPr lang="en-US" altLang="ko-KR" b="1"/>
              <a:t>Recreational and competitive sports and games</a:t>
            </a:r>
            <a:r>
              <a:rPr lang="en-US" altLang="ko-KR"/>
              <a:t>. Sports can be categorized as individual, dual, or team sports. Examples of individual sports include swimming and bicycling. Examples of dual sports include tennis and boccia.</a:t>
            </a:r>
            <a:r>
              <a:rPr lang="en-US" altLang="ko-KR">
                <a:latin typeface="Arial" panose="020B0604020202020204" pitchFamily="34" charset="0"/>
              </a:rPr>
              <a:t> </a:t>
            </a:r>
            <a:r>
              <a:rPr lang="en-US" altLang="ko-KR"/>
              <a:t> Examples of team sports include basketball and soccer. The rewards of participating in sports include learning new skills, maintaining or improving physical fitness, making new friends, seeking challenge and adventure, and travel.</a:t>
            </a:r>
          </a:p>
          <a:p>
            <a:pPr>
              <a:lnSpc>
                <a:spcPct val="90000"/>
              </a:lnSpc>
              <a:buFontTx/>
              <a:buChar char="•"/>
            </a:pPr>
            <a:r>
              <a:rPr lang="en-US" altLang="ko-KR" b="1"/>
              <a:t>Lifetime sports</a:t>
            </a:r>
            <a:r>
              <a:rPr lang="en-US" altLang="ko-KR"/>
              <a:t>. Certain sports can be characterized as lifetime sports, because there are many opportunities for participation in most communities, because these sports promote health and fitness, and because these sports facilitate socialization.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264D414-8663-4DC8-94A2-4FC4F970A6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3CC00B6-A90A-4572-AA50-306974567DCA}" type="slidenum">
              <a:rPr lang="ko-KR" altLang="en-US"/>
              <a:pPr/>
              <a:t>22</a:t>
            </a:fld>
            <a:endParaRPr lang="en-US" altLang="ko-KR"/>
          </a:p>
        </p:txBody>
      </p:sp>
      <p:sp>
        <p:nvSpPr>
          <p:cNvPr id="55299" name="Rectangle 2">
            <a:extLst>
              <a:ext uri="{FF2B5EF4-FFF2-40B4-BE49-F238E27FC236}">
                <a16:creationId xmlns:a16="http://schemas.microsoft.com/office/drawing/2014/main" id="{AF6376C0-186A-42D5-A2C8-3677848D6DE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067633E-6BA8-4F91-89F5-12F2AD677D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ko-KR"/>
              <a:t>0 monthsFetal posture1 monthChin up from prone position2 monthsChest up from prone position3 monthsReach for an object4 monthsSit with support5 monthsSit on lap and grasp for object6-8 monthsCrawl7 monthsSit alone8 monthsStand with help9 monthsStand holding furniture10 monthsCreep11 monthsWalk when led12 monthsPull to stand by furniture13 monthsClimb stairs14 monthsStand alone15 monthsWalk alone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14252EC-6E7B-4BB7-AE71-4AA7963F13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2C59A61-A5C1-47C3-A7FE-B44033107094}" type="slidenum">
              <a:rPr lang="ko-KR" altLang="en-US"/>
              <a:pPr/>
              <a:t>23</a:t>
            </a:fld>
            <a:endParaRPr lang="en-US" altLang="ko-KR"/>
          </a:p>
        </p:txBody>
      </p:sp>
      <p:sp>
        <p:nvSpPr>
          <p:cNvPr id="56323" name="Rectangle 2">
            <a:extLst>
              <a:ext uri="{FF2B5EF4-FFF2-40B4-BE49-F238E27FC236}">
                <a16:creationId xmlns:a16="http://schemas.microsoft.com/office/drawing/2014/main" id="{F0267958-058A-4C60-836B-6697E1169FE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847A33E1-E416-432E-B6FF-33EC6FAA50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Most children with disabilities follow the typical sequence of motor development. Most children, including children with disabilities, acquire motor skills (developmental milestones) in the same order. Some examples of developmental milestones and the average ages of acquisition are as follow:</a:t>
            </a:r>
          </a:p>
          <a:p>
            <a:endParaRPr lang="en-US" altLang="ko-KR"/>
          </a:p>
          <a:p>
            <a:r>
              <a:rPr lang="en-US" altLang="ko-KR"/>
              <a:t>[see table in slide </a:t>
            </a:r>
            <a:r>
              <a:rPr lang="en-US" altLang="ko-KR">
                <a:latin typeface="Arial" panose="020B0604020202020204" pitchFamily="34" charset="0"/>
              </a:rPr>
              <a:t>–</a:t>
            </a:r>
            <a:r>
              <a:rPr lang="en-US" altLang="ko-KR"/>
              <a:t> all ages in months]</a:t>
            </a:r>
          </a:p>
          <a:p>
            <a:endParaRPr lang="en-US" altLang="ko-KR"/>
          </a:p>
          <a:p>
            <a:r>
              <a:rPr lang="en-US" altLang="ko-KR"/>
              <a:t>These developmental milestones define the sequence in which children normally acquire movement skills. Teachers and coaches assess the child's current abilities, then teach the next skills in the motor development sequence.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BC9379A-D9A8-42F1-8D82-6D0098021B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DFB01FE-0015-4A41-8EE0-13E0656E20AC}" type="slidenum">
              <a:rPr lang="ko-KR" altLang="en-US"/>
              <a:pPr/>
              <a:t>24</a:t>
            </a:fld>
            <a:endParaRPr lang="en-US" altLang="ko-KR"/>
          </a:p>
        </p:txBody>
      </p:sp>
      <p:sp>
        <p:nvSpPr>
          <p:cNvPr id="57347" name="Rectangle 2">
            <a:extLst>
              <a:ext uri="{FF2B5EF4-FFF2-40B4-BE49-F238E27FC236}">
                <a16:creationId xmlns:a16="http://schemas.microsoft.com/office/drawing/2014/main" id="{D92B9021-E3A7-4848-B01F-0B3BFA95B96B}"/>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723AA35B-3028-42FF-A388-264959F43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ko-KR" sz="800"/>
              <a:t>The principles of motor development are fairly universal. Researchers have also identified some rather consistent predictable developmental trends in children.</a:t>
            </a:r>
            <a:r>
              <a:rPr lang="en-US" altLang="ko-KR" sz="800">
                <a:latin typeface="Arial" panose="020B0604020202020204" pitchFamily="34" charset="0"/>
              </a:rPr>
              <a:t> </a:t>
            </a:r>
            <a:endParaRPr lang="en-US" altLang="ko-KR" sz="800"/>
          </a:p>
          <a:p>
            <a:pPr>
              <a:lnSpc>
                <a:spcPct val="80000"/>
              </a:lnSpc>
              <a:buFontTx/>
              <a:buChar char="•"/>
            </a:pPr>
            <a:r>
              <a:rPr lang="en-US" altLang="ko-KR" sz="800" b="1"/>
              <a:t>Continuity</a:t>
            </a:r>
            <a:r>
              <a:rPr lang="en-US" altLang="ko-KR" sz="800"/>
              <a:t>. Development is a continuous process, from conception to death.</a:t>
            </a:r>
          </a:p>
          <a:p>
            <a:pPr>
              <a:lnSpc>
                <a:spcPct val="80000"/>
              </a:lnSpc>
              <a:buFontTx/>
              <a:buChar char="•"/>
            </a:pPr>
            <a:r>
              <a:rPr lang="en-US" altLang="ko-KR" sz="800" b="1"/>
              <a:t>Uniform sequence of development</a:t>
            </a:r>
            <a:r>
              <a:rPr lang="en-US" altLang="ko-KR" sz="800"/>
              <a:t>. The sequence of development is the same in almost all children, but the rate at which motor development occurs varies across children.</a:t>
            </a:r>
          </a:p>
          <a:p>
            <a:pPr>
              <a:lnSpc>
                <a:spcPct val="80000"/>
              </a:lnSpc>
              <a:buFontTx/>
              <a:buChar char="•"/>
            </a:pPr>
            <a:r>
              <a:rPr lang="en-US" altLang="ko-KR" sz="800" b="1"/>
              <a:t>Maturation</a:t>
            </a:r>
            <a:r>
              <a:rPr lang="en-US" altLang="ko-KR" sz="800"/>
              <a:t>. Development is intricately related to the maturation of the nervous system. No amount of practice can enable a child to perform a motor task until myelination is occurred. The progression of locomotor skills from apedal (on the ground) to quadrupedal (on all fours) to bipedal (on feet only) is an example of maturation in humans.</a:t>
            </a:r>
          </a:p>
          <a:p>
            <a:pPr>
              <a:lnSpc>
                <a:spcPct val="80000"/>
              </a:lnSpc>
              <a:buFontTx/>
              <a:buChar char="•"/>
            </a:pPr>
            <a:r>
              <a:rPr lang="en-US" altLang="ko-KR" sz="800" b="1"/>
              <a:t>Reflex integration and reaction emergence</a:t>
            </a:r>
            <a:r>
              <a:rPr lang="en-US" altLang="ko-KR" sz="800"/>
              <a:t>. An inborn timetable is followed, whereby reflexes are suppressed and righting, protective extension, and equilibrium reactions emerge. These developments enable voluntary movement patterns to unfold and coordination and control to be acquired.</a:t>
            </a:r>
          </a:p>
          <a:p>
            <a:pPr>
              <a:lnSpc>
                <a:spcPct val="80000"/>
              </a:lnSpc>
              <a:buFontTx/>
              <a:buChar char="•"/>
            </a:pPr>
            <a:r>
              <a:rPr lang="en-US" altLang="ko-KR" sz="800" b="1"/>
              <a:t>General to specific activity</a:t>
            </a:r>
            <a:r>
              <a:rPr lang="en-US" altLang="ko-KR" sz="800"/>
              <a:t>. Generalized mass activity is replaced by specific responses of individual body parts. The child learns to assemble the parts of a general pattern before altering the parts to meet specific environmental demands. For example, gross motor skills such as throwing or kicking are acquired before fine motor skills such as using a scissors or assembling a puzzle.</a:t>
            </a:r>
          </a:p>
          <a:p>
            <a:pPr>
              <a:lnSpc>
                <a:spcPct val="80000"/>
              </a:lnSpc>
              <a:buFontTx/>
              <a:buChar char="•"/>
            </a:pPr>
            <a:r>
              <a:rPr lang="en-US" altLang="ko-KR" sz="800" b="1"/>
              <a:t>Cephalocaudal direction</a:t>
            </a:r>
            <a:r>
              <a:rPr lang="en-US" altLang="ko-KR" sz="800"/>
              <a:t>. Gross motor development begins with head control (strength in the neck muscles) and proceeds downward.</a:t>
            </a:r>
          </a:p>
          <a:p>
            <a:pPr>
              <a:lnSpc>
                <a:spcPct val="80000"/>
              </a:lnSpc>
              <a:buFontTx/>
              <a:buChar char="•"/>
            </a:pPr>
            <a:r>
              <a:rPr lang="en-US" altLang="ko-KR" sz="800" b="1"/>
              <a:t>Proximodistal coordination</a:t>
            </a:r>
            <a:r>
              <a:rPr lang="en-US" altLang="ko-KR" sz="800"/>
              <a:t>. Muscle groups near the midline/torso (proximo) become functional before those farther away from the midline/torso (distal). The child learns to catch with shoulders, upper arms and forearms before catching with the fingers.</a:t>
            </a:r>
          </a:p>
          <a:p>
            <a:pPr>
              <a:lnSpc>
                <a:spcPct val="80000"/>
              </a:lnSpc>
              <a:buFontTx/>
              <a:buChar char="•"/>
            </a:pPr>
            <a:r>
              <a:rPr lang="en-US" altLang="ko-KR" sz="800" b="1"/>
              <a:t>Bilateral to crosslateral motor coordination</a:t>
            </a:r>
            <a:r>
              <a:rPr lang="en-US" altLang="ko-KR" sz="800"/>
              <a:t>. Bilateral movement patterns (both limbs moving simultaneously) are the first to occur in the human infant, followed by unilateral movement patterns (right arm and right leg moving simultaneously), followed by crosslateral patterns (right arm and left leg moving simultaneously).</a:t>
            </a:r>
          </a:p>
          <a:p>
            <a:pPr>
              <a:lnSpc>
                <a:spcPct val="80000"/>
              </a:lnSpc>
              <a:buFontTx/>
              <a:buChar char="•"/>
            </a:pPr>
            <a:r>
              <a:rPr lang="en-US" altLang="ko-KR" sz="800" b="1"/>
              <a:t>Phylogenetic versus ontogenetic</a:t>
            </a:r>
            <a:r>
              <a:rPr lang="en-US" altLang="ko-KR" sz="800"/>
              <a:t>. Changes that occur automatically as the individual grows are referred to as phylogenetic behavior. Grasping, reaching, crawling, and creeping are examples of phylogenetic behaviors. Ontogenetic behaviors do not occur automatically, but must be taught. Examples include throwing, catching, and riding a bike.</a:t>
            </a:r>
          </a:p>
          <a:p>
            <a:pPr>
              <a:lnSpc>
                <a:spcPct val="80000"/>
              </a:lnSpc>
            </a:pPr>
            <a:r>
              <a:rPr lang="en-US" altLang="ko-KR" sz="800" b="1"/>
              <a:t>These principles help to explain the levels of the developmental model</a:t>
            </a:r>
            <a:r>
              <a:rPr lang="en-US" altLang="ko-KR" sz="800"/>
              <a:t> </a:t>
            </a:r>
          </a:p>
          <a:p>
            <a:pPr>
              <a:lnSpc>
                <a:spcPct val="80000"/>
              </a:lnSpc>
              <a:buFontTx/>
              <a:buChar char="•"/>
            </a:pPr>
            <a:r>
              <a:rPr lang="en-US" altLang="ko-KR" sz="800" b="1"/>
              <a:t>Macro level</a:t>
            </a:r>
            <a:r>
              <a:rPr lang="en-US" altLang="ko-KR" sz="800"/>
              <a:t> </a:t>
            </a:r>
            <a:r>
              <a:rPr lang="en-US" altLang="ko-KR" sz="800">
                <a:latin typeface="Arial" panose="020B0604020202020204" pitchFamily="34" charset="0"/>
              </a:rPr>
              <a:t>–</a:t>
            </a:r>
            <a:r>
              <a:rPr lang="en-US" altLang="ko-KR" sz="800"/>
              <a:t> e.g., why fundamental skills are a more advanced form of movement than reflexes and reactions</a:t>
            </a:r>
          </a:p>
          <a:p>
            <a:pPr>
              <a:lnSpc>
                <a:spcPct val="80000"/>
              </a:lnSpc>
              <a:buFontTx/>
              <a:buChar char="•"/>
            </a:pPr>
            <a:r>
              <a:rPr lang="en-US" altLang="ko-KR" sz="800" b="1"/>
              <a:t>Micro level</a:t>
            </a:r>
            <a:r>
              <a:rPr lang="en-US" altLang="ko-KR" sz="800"/>
              <a:t> </a:t>
            </a:r>
            <a:r>
              <a:rPr lang="en-US" altLang="ko-KR" sz="800">
                <a:latin typeface="Arial" panose="020B0604020202020204" pitchFamily="34" charset="0"/>
              </a:rPr>
              <a:t>–</a:t>
            </a:r>
            <a:r>
              <a:rPr lang="en-US" altLang="ko-KR" sz="800"/>
              <a:t> e.g., why beginning throwers use an arm-only movement and an ipsilateral step while advanced throwers use a whole-body movement and a contralateral step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A6F8AB3-8AB6-49C4-AA64-8C87E5BE4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1274C99-A4C5-4C9D-95AA-DBE81A197EF7}" type="slidenum">
              <a:rPr lang="ko-KR" altLang="en-US"/>
              <a:pPr/>
              <a:t>4</a:t>
            </a:fld>
            <a:endParaRPr lang="en-US" altLang="ko-KR"/>
          </a:p>
        </p:txBody>
      </p:sp>
      <p:sp>
        <p:nvSpPr>
          <p:cNvPr id="39939" name="Rectangle 2">
            <a:extLst>
              <a:ext uri="{FF2B5EF4-FFF2-40B4-BE49-F238E27FC236}">
                <a16:creationId xmlns:a16="http://schemas.microsoft.com/office/drawing/2014/main" id="{B66E9041-3C41-4166-B574-D2AEFFDD18A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99B91AC-E7FF-4F70-9A09-6423213DA4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Sherrill's Definition of Physical Education</a:t>
            </a:r>
          </a:p>
          <a:p>
            <a:r>
              <a:rPr lang="en-US" altLang="ko-KR"/>
              <a:t>The author of your textbook, Claudine Sherrill, defines physical education in terms of the development of psychomotor, affective, and cognitive skills:</a:t>
            </a:r>
          </a:p>
          <a:p>
            <a:pPr lvl="1">
              <a:buFontTx/>
              <a:buChar char="•"/>
            </a:pPr>
            <a:r>
              <a:rPr lang="en-US" altLang="ko-KR"/>
              <a:t>Psychomotor domain - motor skills and patterns, physical fitness, leisure-time skills</a:t>
            </a:r>
          </a:p>
          <a:p>
            <a:pPr lvl="1">
              <a:buFontTx/>
              <a:buChar char="•"/>
            </a:pPr>
            <a:r>
              <a:rPr lang="en-US" altLang="ko-KR"/>
              <a:t>Affective domain - positive self-concept, social competency, fun, tension release</a:t>
            </a:r>
          </a:p>
          <a:p>
            <a:pPr lvl="1">
              <a:buFontTx/>
              <a:buChar char="•"/>
            </a:pPr>
            <a:r>
              <a:rPr lang="en-US" altLang="ko-KR"/>
              <a:t>Cognitive domain - play and game behaviors, perceptual-motor function and sensory integration, creative expression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56F1AE1-0802-492B-8889-24CD7852A3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F3695A0-7523-477E-9F7C-4A51C063C359}" type="slidenum">
              <a:rPr lang="ko-KR" altLang="en-US"/>
              <a:pPr/>
              <a:t>25</a:t>
            </a:fld>
            <a:endParaRPr lang="en-US" altLang="ko-KR"/>
          </a:p>
        </p:txBody>
      </p:sp>
      <p:sp>
        <p:nvSpPr>
          <p:cNvPr id="58371" name="Rectangle 2">
            <a:extLst>
              <a:ext uri="{FF2B5EF4-FFF2-40B4-BE49-F238E27FC236}">
                <a16:creationId xmlns:a16="http://schemas.microsoft.com/office/drawing/2014/main" id="{712785B3-A3D4-41BC-96E9-197F6A81A53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FBC9F40F-5EB6-4624-BFBA-5F5A2F208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Teachers and coaches can rely upon their knowledge of motor development. As stated earlier, an important rationale for the developmental model is that it works for the vast majority of children, both with and without disabilities. The teacher can rely upon his/her knowledge of motor development, and no special equipment is needed.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6FF17DD-35B8-4F2C-B65D-753F2ACF63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01E94B6-FEC4-4965-A475-399D3785154D}" type="slidenum">
              <a:rPr lang="ko-KR" altLang="en-US"/>
              <a:pPr/>
              <a:t>26</a:t>
            </a:fld>
            <a:endParaRPr lang="en-US" altLang="ko-KR"/>
          </a:p>
        </p:txBody>
      </p:sp>
      <p:sp>
        <p:nvSpPr>
          <p:cNvPr id="59395" name="Rectangle 2">
            <a:extLst>
              <a:ext uri="{FF2B5EF4-FFF2-40B4-BE49-F238E27FC236}">
                <a16:creationId xmlns:a16="http://schemas.microsoft.com/office/drawing/2014/main" id="{4B2800B8-60E3-43CB-AFE1-7A0A01F8438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96575D34-BF0C-424B-A765-6FC36A2B39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ko-KR"/>
              <a:t>Teachers and coaches can use the developmental model (and the associated developmental milestones and principles of motor development) to determine what to teach. Start by assessing the student's or athlete's current level of motor development, then develop instructional activities designed to facilitate more advanced forms of motor development and movement. When using the developmental model in this way, the teacher or coach must consider other aspects of the individual's development and must keep in mind that there are considerable individual differences in ages at which children acquire movement skills.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F5F9085-0C05-4BB3-9BBA-FA09BCB2A4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D738EE8-4E76-43E6-B6F9-041ABB2D647D}" type="slidenum">
              <a:rPr lang="ko-KR" altLang="en-US"/>
              <a:pPr/>
              <a:t>27</a:t>
            </a:fld>
            <a:endParaRPr lang="en-US" altLang="ko-KR"/>
          </a:p>
        </p:txBody>
      </p:sp>
      <p:sp>
        <p:nvSpPr>
          <p:cNvPr id="60419" name="Rectangle 2">
            <a:extLst>
              <a:ext uri="{FF2B5EF4-FFF2-40B4-BE49-F238E27FC236}">
                <a16:creationId xmlns:a16="http://schemas.microsoft.com/office/drawing/2014/main" id="{B21E0D1B-C15A-4D01-B556-ACEC0B6D5092}"/>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5AFF603A-DAE6-4C57-96EE-4CFAF21626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It is important to note that the young child is developing in many ways.</a:t>
            </a:r>
            <a:r>
              <a:rPr lang="en-US" altLang="ko-KR">
                <a:latin typeface="Arial" panose="020B0604020202020204" pitchFamily="34" charset="0"/>
              </a:rPr>
              <a:t> </a:t>
            </a:r>
            <a:r>
              <a:rPr lang="en-US" altLang="ko-KR"/>
              <a:t> When determining appropriate learning activities, the teacher or coach must consider sensory, intellectual, moral, and social development in addition to motor development. The child's physical fitness also plays a part in determining readiness to learn motor skills.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22ADC11-BC07-4B18-8003-45BE2A674A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D0EDE0E-AB83-49AA-AA89-D60E88DB63FD}" type="slidenum">
              <a:rPr lang="ko-KR" altLang="en-US"/>
              <a:pPr/>
              <a:t>28</a:t>
            </a:fld>
            <a:endParaRPr lang="en-US" altLang="ko-KR"/>
          </a:p>
        </p:txBody>
      </p:sp>
      <p:sp>
        <p:nvSpPr>
          <p:cNvPr id="61443" name="Rectangle 2">
            <a:extLst>
              <a:ext uri="{FF2B5EF4-FFF2-40B4-BE49-F238E27FC236}">
                <a16:creationId xmlns:a16="http://schemas.microsoft.com/office/drawing/2014/main" id="{20582D62-112D-44B3-B043-21EE72A4651F}"/>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59B5180-76F9-454E-A9D0-56CF8D1775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ko-KR" sz="1000"/>
              <a:t>The development of the sensory systems and the development of motor skills are interactive processes. For example, during the first few months of life, reflex patterns facilitate body postures that in turn provide new and different sensory stimuli. Later in infancy, sensory perception (e.g., seeing an attractive toy) provides the motivation to move in that direction. Because of this interrelationship, an understanding of sensory development is a prerequisite to a thorough understanding of the early stages of motor development, namely the reflex/reaction and early voluntary movement levels of the developmental model. </a:t>
            </a:r>
          </a:p>
          <a:p>
            <a:pPr>
              <a:lnSpc>
                <a:spcPct val="80000"/>
              </a:lnSpc>
              <a:buFontTx/>
              <a:buChar char="•"/>
            </a:pPr>
            <a:r>
              <a:rPr lang="en-US" altLang="ko-KR" sz="1000" b="1"/>
              <a:t>Tactile (touch-pressure) system</a:t>
            </a:r>
            <a:r>
              <a:rPr lang="en-US" altLang="ko-KR" sz="1000"/>
              <a:t>. The tactile system is almost fully developed at birth. This system responds to many different receptors in the skin that provide sensory input regarding touch, deep pressure, pain, heat, and cold.</a:t>
            </a:r>
          </a:p>
          <a:p>
            <a:pPr>
              <a:lnSpc>
                <a:spcPct val="80000"/>
              </a:lnSpc>
              <a:buFontTx/>
              <a:buChar char="•"/>
            </a:pPr>
            <a:r>
              <a:rPr lang="en-US" altLang="ko-KR" sz="1000" b="1"/>
              <a:t>Kinesthetic (proprioceptive) system</a:t>
            </a:r>
            <a:r>
              <a:rPr lang="en-US" altLang="ko-KR" sz="1000"/>
              <a:t>. The kinesthetic system involves receptors in the muscles, tendons, and joints that inform the CNS about changes in body or limb position, including muscle tone. When interpreted by the brain, these sensations provide information about the position of the body and its parts in space, whether or not we are moving, and what the qualities (time, space, force, flow) of our movements are. The kinesthetic system is almost fully mature at birth.</a:t>
            </a:r>
          </a:p>
          <a:p>
            <a:pPr>
              <a:lnSpc>
                <a:spcPct val="80000"/>
              </a:lnSpc>
              <a:buFontTx/>
              <a:buChar char="•"/>
            </a:pPr>
            <a:r>
              <a:rPr lang="en-US" altLang="ko-KR" sz="1000" b="1"/>
              <a:t>Vestibular system</a:t>
            </a:r>
            <a:r>
              <a:rPr lang="en-US" altLang="ko-KR" sz="1000"/>
              <a:t>. The vestibular system receptors are located in the inner ear. Receptors provide information about the position of the head and all of its movements. When interpreted by the brain, this information helps the individual to maintain static and dynamic balance. The vestibular system also provides information about acceleration and deceleration of the body. Like the tactile and kinesthetic systems, the vestibular system is almost fully mature at birth.</a:t>
            </a:r>
          </a:p>
          <a:p>
            <a:pPr>
              <a:lnSpc>
                <a:spcPct val="80000"/>
              </a:lnSpc>
              <a:buFontTx/>
              <a:buChar char="•"/>
            </a:pPr>
            <a:r>
              <a:rPr lang="en-US" altLang="ko-KR" sz="1000" b="1"/>
              <a:t>Visual system</a:t>
            </a:r>
            <a:r>
              <a:rPr lang="en-US" altLang="ko-KR" sz="1000"/>
              <a:t>. The visual system is not fully mature until about 7 years of age. Visual acuity (the ability to see clearly) develops before visual perception (the capacity to organize and interpret what is seen). Binocular coordination and depth perception also develop later than visual acuity. It has been said that "the eye learns under the active tutelage of the hand" (Gesell &amp; Armatruda, 1941). Indeed, the development of visual perception is dependent upon a variety of sensory-motor experiences early in life.</a:t>
            </a:r>
          </a:p>
          <a:p>
            <a:pPr>
              <a:lnSpc>
                <a:spcPct val="80000"/>
              </a:lnSpc>
              <a:buFontTx/>
              <a:buChar char="•"/>
            </a:pPr>
            <a:r>
              <a:rPr lang="en-US" altLang="ko-KR" sz="1000" b="1"/>
              <a:t>Auditory system</a:t>
            </a:r>
            <a:r>
              <a:rPr lang="en-US" altLang="ko-KR" sz="1000"/>
              <a:t>. The auditory system also has two distinct functions: auditory acuity (hearing) and auditory perception (perceiving what is heard). Persons with limitations in either area may have difficulty associating labels and concepts to movement experiences.</a:t>
            </a:r>
          </a:p>
          <a:p>
            <a:pPr>
              <a:lnSpc>
                <a:spcPct val="80000"/>
              </a:lnSpc>
            </a:pPr>
            <a:endParaRPr lang="en-US" altLang="ko-KR"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4FCD5BB-978A-445E-9DA0-3B6E441E8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89533E0-9478-436F-97C1-217125D43D19}" type="slidenum">
              <a:rPr lang="ko-KR" altLang="en-US"/>
              <a:pPr/>
              <a:t>29</a:t>
            </a:fld>
            <a:endParaRPr lang="en-US" altLang="ko-KR"/>
          </a:p>
        </p:txBody>
      </p:sp>
      <p:sp>
        <p:nvSpPr>
          <p:cNvPr id="62467" name="Rectangle 2">
            <a:extLst>
              <a:ext uri="{FF2B5EF4-FFF2-40B4-BE49-F238E27FC236}">
                <a16:creationId xmlns:a16="http://schemas.microsoft.com/office/drawing/2014/main" id="{37569905-40F5-4503-B5E2-DA6D63C9957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4CE8C5D-29D7-4EED-A4A7-90BC5A459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Piaget's stages</a:t>
            </a:r>
            <a:r>
              <a:rPr lang="en-US" altLang="ko-KR"/>
              <a:t> </a:t>
            </a:r>
          </a:p>
          <a:p>
            <a:pPr>
              <a:buFontTx/>
              <a:buChar char="•"/>
            </a:pPr>
            <a:r>
              <a:rPr lang="en-US" altLang="ko-KR" b="1"/>
              <a:t>Sensory-motor (birth-2 years).</a:t>
            </a:r>
            <a:r>
              <a:rPr lang="en-US" altLang="ko-KR"/>
              <a:t> The cognitive development of very young children depends upon the interaction of sensory and motor development and the opportunity to explore the environment </a:t>
            </a:r>
            <a:r>
              <a:rPr lang="en-US" altLang="ko-KR">
                <a:latin typeface="Arial" panose="020B0604020202020204" pitchFamily="34" charset="0"/>
              </a:rPr>
              <a:t>–</a:t>
            </a:r>
            <a:r>
              <a:rPr lang="en-US" altLang="ko-KR"/>
              <a:t> infants learn by doing. </a:t>
            </a:r>
          </a:p>
          <a:p>
            <a:pPr>
              <a:buFontTx/>
              <a:buChar char="•"/>
            </a:pPr>
            <a:r>
              <a:rPr lang="en-US" altLang="ko-KR" b="1"/>
              <a:t>Pre-operational (2-7 years)</a:t>
            </a:r>
            <a:r>
              <a:rPr lang="en-US" altLang="ko-KR"/>
              <a:t> Still in infancy, children gain an appreciation for cause-and-effect actions </a:t>
            </a:r>
            <a:r>
              <a:rPr lang="en-US" altLang="ko-KR">
                <a:latin typeface="Arial" panose="020B0604020202020204" pitchFamily="34" charset="0"/>
              </a:rPr>
              <a:t>–</a:t>
            </a:r>
            <a:r>
              <a:rPr lang="en-US" altLang="ko-KR"/>
              <a:t> they delight in knowing that they caused something to happen (such as rolling over or pushing a toy off a table) and they repeat those actions over and over.</a:t>
            </a:r>
            <a:r>
              <a:rPr lang="en-US" altLang="ko-KR">
                <a:latin typeface="Arial" panose="020B0604020202020204" pitchFamily="34" charset="0"/>
              </a:rPr>
              <a:t> </a:t>
            </a:r>
            <a:r>
              <a:rPr lang="en-US" altLang="ko-KR"/>
              <a:t> </a:t>
            </a:r>
          </a:p>
          <a:p>
            <a:pPr>
              <a:buFontTx/>
              <a:buChar char="•"/>
            </a:pPr>
            <a:r>
              <a:rPr lang="en-US" altLang="ko-KR" b="1"/>
              <a:t>Concrete operations (7-10 years)</a:t>
            </a:r>
            <a:r>
              <a:rPr lang="en-US" altLang="ko-KR"/>
              <a:t>. Later, children learn to think about objects and events in a "concrete" sense </a:t>
            </a:r>
            <a:r>
              <a:rPr lang="en-US" altLang="ko-KR">
                <a:latin typeface="Arial" panose="020B0604020202020204" pitchFamily="34" charset="0"/>
              </a:rPr>
              <a:t>–</a:t>
            </a:r>
            <a:r>
              <a:rPr lang="en-US" altLang="ko-KR"/>
              <a:t> they learn words to label objects and events that they can see, touch, and hear, and they learn to categorize objects and events according to properties such as color and size.</a:t>
            </a:r>
            <a:r>
              <a:rPr lang="en-US" altLang="ko-KR">
                <a:latin typeface="Arial" panose="020B0604020202020204" pitchFamily="34" charset="0"/>
              </a:rPr>
              <a:t> </a:t>
            </a:r>
            <a:r>
              <a:rPr lang="en-US" altLang="ko-KR"/>
              <a:t> </a:t>
            </a:r>
          </a:p>
          <a:p>
            <a:pPr>
              <a:buFontTx/>
              <a:buChar char="•"/>
            </a:pPr>
            <a:r>
              <a:rPr lang="en-US" altLang="ko-KR" b="1"/>
              <a:t>Formal operations (11-16 years</a:t>
            </a:r>
            <a:r>
              <a:rPr lang="en-US" altLang="ko-KR"/>
              <a:t>). During late childhood and adolescence, children acquire an appreciation of abstract concepts and they develop more advanced ways of manipulating concepts.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97D34FF-6C3D-455E-8A3A-090C4A7AF5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F2E5323-5814-41F5-B5EA-54AFDC734EE2}" type="slidenum">
              <a:rPr lang="ko-KR" altLang="en-US"/>
              <a:pPr/>
              <a:t>30</a:t>
            </a:fld>
            <a:endParaRPr lang="en-US" altLang="ko-KR"/>
          </a:p>
        </p:txBody>
      </p:sp>
      <p:sp>
        <p:nvSpPr>
          <p:cNvPr id="63491" name="Rectangle 2">
            <a:extLst>
              <a:ext uri="{FF2B5EF4-FFF2-40B4-BE49-F238E27FC236}">
                <a16:creationId xmlns:a16="http://schemas.microsoft.com/office/drawing/2014/main" id="{12F29212-CFDE-4EDF-AFFD-84C4D1DB8D2E}"/>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6E64EE2-DBCD-460A-88B3-4794E68B3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Kohlberg's stages</a:t>
            </a:r>
            <a:r>
              <a:rPr lang="en-US" altLang="ko-KR"/>
              <a:t>. According to Kohlberg, moral development proceeds through these stages:</a:t>
            </a:r>
            <a:r>
              <a:rPr lang="en-US" altLang="ko-KR">
                <a:latin typeface="Arial" panose="020B0604020202020204" pitchFamily="34" charset="0"/>
              </a:rPr>
              <a:t> </a:t>
            </a:r>
            <a:r>
              <a:rPr lang="en-US" altLang="ko-KR"/>
              <a:t> (a) no comprehension of language; (b) responding to "no"; (c) no comprehension of rules; (d) rigid adherence to rules; (e) flexible, common sense adherence to rules; and (f) use of universal ethical principles.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1FD9D8B-90FA-4DC0-A65E-62D49E90BD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225E67A-83BD-4320-BC51-93B537FE5BC9}" type="slidenum">
              <a:rPr lang="ko-KR" altLang="en-US"/>
              <a:pPr/>
              <a:t>31</a:t>
            </a:fld>
            <a:endParaRPr lang="en-US" altLang="ko-KR"/>
          </a:p>
        </p:txBody>
      </p:sp>
      <p:sp>
        <p:nvSpPr>
          <p:cNvPr id="64515" name="Rectangle 2">
            <a:extLst>
              <a:ext uri="{FF2B5EF4-FFF2-40B4-BE49-F238E27FC236}">
                <a16:creationId xmlns:a16="http://schemas.microsoft.com/office/drawing/2014/main" id="{CF50D948-EDD5-47D7-8DF7-E119F081FF96}"/>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841BEE10-7A18-4453-B293-C1892886C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Children generally move through the following sequence of socialization in physical activity settings:</a:t>
            </a:r>
            <a:r>
              <a:rPr lang="en-US" altLang="ko-KR">
                <a:latin typeface="Arial" panose="020B0604020202020204" pitchFamily="34" charset="0"/>
              </a:rPr>
              <a:t> </a:t>
            </a:r>
            <a:r>
              <a:rPr lang="en-US" altLang="ko-KR"/>
              <a:t> </a:t>
            </a:r>
          </a:p>
          <a:p>
            <a:pPr>
              <a:buFontTx/>
              <a:buChar char="•"/>
            </a:pPr>
            <a:r>
              <a:rPr lang="en-US" altLang="ko-KR"/>
              <a:t>Solitary play</a:t>
            </a:r>
          </a:p>
          <a:p>
            <a:pPr>
              <a:buFontTx/>
              <a:buChar char="•"/>
            </a:pPr>
            <a:r>
              <a:rPr lang="en-US" altLang="ko-KR"/>
              <a:t>Parallel play</a:t>
            </a:r>
          </a:p>
          <a:p>
            <a:pPr>
              <a:buFontTx/>
              <a:buChar char="•"/>
            </a:pPr>
            <a:r>
              <a:rPr lang="en-US" altLang="ko-KR"/>
              <a:t>Associative play</a:t>
            </a:r>
          </a:p>
          <a:p>
            <a:pPr>
              <a:buFontTx/>
              <a:buChar char="•"/>
            </a:pPr>
            <a:r>
              <a:rPr lang="en-US" altLang="ko-KR"/>
              <a:t>Cooperative play</a:t>
            </a:r>
          </a:p>
          <a:p>
            <a:pPr>
              <a:buFontTx/>
              <a:buChar char="•"/>
            </a:pPr>
            <a:r>
              <a:rPr lang="en-US" altLang="ko-KR"/>
              <a:t>Low organized games and movement education</a:t>
            </a:r>
          </a:p>
          <a:p>
            <a:pPr>
              <a:buFontTx/>
              <a:buChar char="•"/>
            </a:pPr>
            <a:r>
              <a:rPr lang="en-US" altLang="ko-KR"/>
              <a:t>Individual and dual sports and games</a:t>
            </a:r>
          </a:p>
          <a:p>
            <a:pPr>
              <a:buFontTx/>
              <a:buChar char="•"/>
            </a:pPr>
            <a:r>
              <a:rPr lang="en-US" altLang="ko-KR"/>
              <a:t>Team sports</a:t>
            </a:r>
          </a:p>
          <a:p>
            <a:pPr>
              <a:buFontTx/>
              <a:buChar char="•"/>
            </a:pPr>
            <a:r>
              <a:rPr lang="en-US" altLang="ko-KR"/>
              <a:t>Individual leisure preferences </a:t>
            </a:r>
          </a:p>
          <a:p>
            <a:r>
              <a:rPr lang="en-US" altLang="ko-KR"/>
              <a:t>Consult your textbook for more information about stages of social development.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22B98EE-ED65-40E1-85E9-20BC266FF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693E05C-753B-42E3-9DEC-442C3F69C34D}" type="slidenum">
              <a:rPr lang="ko-KR" altLang="en-US"/>
              <a:pPr/>
              <a:t>32</a:t>
            </a:fld>
            <a:endParaRPr lang="en-US" altLang="ko-KR"/>
          </a:p>
        </p:txBody>
      </p:sp>
      <p:sp>
        <p:nvSpPr>
          <p:cNvPr id="65539" name="Rectangle 2">
            <a:extLst>
              <a:ext uri="{FF2B5EF4-FFF2-40B4-BE49-F238E27FC236}">
                <a16:creationId xmlns:a16="http://schemas.microsoft.com/office/drawing/2014/main" id="{6231880A-6C7C-4E68-AE11-6F84098F3FB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60FE13DD-A5EA-48F5-9E51-7866407A70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Normal development is characterized by: </a:t>
            </a:r>
          </a:p>
          <a:p>
            <a:pPr>
              <a:buFontTx/>
              <a:buChar char="•"/>
            </a:pPr>
            <a:r>
              <a:rPr lang="en-US" altLang="ko-KR"/>
              <a:t>Increasing muscle control, strength, and endurance with increasing age and body size, up to adulthood, then decreasing strength and endurance</a:t>
            </a:r>
          </a:p>
          <a:p>
            <a:pPr>
              <a:buFontTx/>
              <a:buChar char="•"/>
            </a:pPr>
            <a:r>
              <a:rPr lang="en-US" altLang="ko-KR"/>
              <a:t>Decreasing flexibility with increasing age -- "use it or lose it</a:t>
            </a:r>
            <a:r>
              <a:rPr lang="en-US" altLang="ko-KR">
                <a:latin typeface="Arial" panose="020B0604020202020204" pitchFamily="34" charset="0"/>
              </a:rPr>
              <a:t>“</a:t>
            </a:r>
            <a:endParaRPr lang="en-US" altLang="ko-KR"/>
          </a:p>
          <a:p>
            <a:pPr>
              <a:buFontTx/>
              <a:buChar char="•"/>
            </a:pPr>
            <a:r>
              <a:rPr lang="en-US" altLang="ko-KR"/>
              <a:t>Increasing body fat with increasing age, especially for females</a:t>
            </a:r>
          </a:p>
          <a:p>
            <a:pPr>
              <a:buFontTx/>
              <a:buChar char="•"/>
            </a:pPr>
            <a:r>
              <a:rPr lang="en-US" altLang="ko-KR"/>
              <a:t>Increasing aerobic capacity with increasing age up to adulthood, then decreasing aerobic endurance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07580D0-6EB6-4FA8-AEF6-9045B6C6B9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9E77D50-73FB-42F1-AB1A-5BD6C42A7849}" type="slidenum">
              <a:rPr lang="ko-KR" altLang="en-US"/>
              <a:pPr/>
              <a:t>33</a:t>
            </a:fld>
            <a:endParaRPr lang="en-US" altLang="ko-KR"/>
          </a:p>
        </p:txBody>
      </p:sp>
      <p:sp>
        <p:nvSpPr>
          <p:cNvPr id="66563" name="Rectangle 2">
            <a:extLst>
              <a:ext uri="{FF2B5EF4-FFF2-40B4-BE49-F238E27FC236}">
                <a16:creationId xmlns:a16="http://schemas.microsoft.com/office/drawing/2014/main" id="{B38FEAF8-B38E-46B9-8B13-F4A59AA10FC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70511F5-18F4-4AB9-B102-3A0C957F91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There is considerable variance in the rate of physical growth and motor development for typically developing boys and girls, and even more variance among children with a disability.</a:t>
            </a:r>
            <a:r>
              <a:rPr lang="en-US" altLang="ko-KR">
                <a:latin typeface="Arial" panose="020B0604020202020204" pitchFamily="34" charset="0"/>
              </a:rPr>
              <a:t> </a:t>
            </a:r>
            <a:r>
              <a:rPr lang="en-US" altLang="ko-KR"/>
              <a:t> Teachers and coaches must determine what is right for the individual rather than focusing on what is average or typical for children of a certain age or gender. </a:t>
            </a:r>
          </a:p>
          <a:p>
            <a:endParaRPr lang="en-US" altLang="ko-K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57E8D2B-9207-4CE0-A9C0-FEF51E2D2E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C6B57E1-429B-4BCD-9C3D-AA3037C7CBA4}" type="slidenum">
              <a:rPr lang="ko-KR" altLang="en-US"/>
              <a:pPr/>
              <a:t>34</a:t>
            </a:fld>
            <a:endParaRPr lang="en-US" altLang="ko-KR"/>
          </a:p>
        </p:txBody>
      </p:sp>
      <p:sp>
        <p:nvSpPr>
          <p:cNvPr id="67587" name="Rectangle 2">
            <a:extLst>
              <a:ext uri="{FF2B5EF4-FFF2-40B4-BE49-F238E27FC236}">
                <a16:creationId xmlns:a16="http://schemas.microsoft.com/office/drawing/2014/main" id="{D061B29E-2B89-42E3-94D0-1CCF70C6B38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68DE6A6C-D61F-4541-97DB-368DFE604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ko-KR" sz="900"/>
              <a:t>Finally, the teacher or coach must consider the influence of disability characteristics upon progress through the developmental model. </a:t>
            </a:r>
          </a:p>
          <a:p>
            <a:pPr>
              <a:lnSpc>
                <a:spcPct val="80000"/>
              </a:lnSpc>
              <a:buFontTx/>
              <a:buChar char="•"/>
            </a:pPr>
            <a:r>
              <a:rPr lang="en-US" altLang="ko-KR" sz="900" b="1"/>
              <a:t>Developmental delays</a:t>
            </a:r>
            <a:r>
              <a:rPr lang="en-US" altLang="ko-KR" sz="900"/>
              <a:t>. The term "developmental delay" refers to slow development in one or more domains. Developmental delays are frequently associated with mental retardation, autism, cerebral palsy, and other congenital disabilities. Developmental delays are often sensory-motor in nature.</a:t>
            </a:r>
            <a:r>
              <a:rPr lang="en-US" altLang="ko-KR" sz="900">
                <a:latin typeface="Arial" panose="020B0604020202020204" pitchFamily="34" charset="0"/>
              </a:rPr>
              <a:t> </a:t>
            </a:r>
            <a:r>
              <a:rPr lang="en-US" altLang="ko-KR" sz="900"/>
              <a:t> Inadequate sensory-motor development can lead to problems in praxis (motor planning) and/or integration of both sides of the body.</a:t>
            </a:r>
            <a:r>
              <a:rPr lang="en-US" altLang="ko-KR" sz="900">
                <a:latin typeface="Arial" panose="020B0604020202020204" pitchFamily="34" charset="0"/>
              </a:rPr>
              <a:t> </a:t>
            </a:r>
            <a:r>
              <a:rPr lang="en-US" altLang="ko-KR" sz="900"/>
              <a:t> </a:t>
            </a:r>
          </a:p>
          <a:p>
            <a:pPr lvl="2">
              <a:lnSpc>
                <a:spcPct val="80000"/>
              </a:lnSpc>
              <a:buFontTx/>
              <a:buChar char="•"/>
            </a:pPr>
            <a:r>
              <a:rPr lang="en-US" altLang="ko-KR" sz="900" b="1"/>
              <a:t>Praxis</a:t>
            </a:r>
            <a:r>
              <a:rPr lang="en-US" altLang="ko-KR" sz="900"/>
              <a:t>. Some observable signs and characteristics of disordered praxis include clumsiness, difficulty imitating movements, lack of body awareness, extraneous movements, poor fine-motor or gross-motor coordination, and gait abnormalities.</a:t>
            </a:r>
          </a:p>
          <a:p>
            <a:pPr lvl="2">
              <a:lnSpc>
                <a:spcPct val="80000"/>
              </a:lnSpc>
              <a:buFontTx/>
              <a:buChar char="•"/>
            </a:pPr>
            <a:r>
              <a:rPr lang="en-US" altLang="ko-KR" sz="900" b="1"/>
              <a:t>Integration of both sides of the body</a:t>
            </a:r>
            <a:r>
              <a:rPr lang="en-US" altLang="ko-KR" sz="900"/>
              <a:t>. Disorders can be characterized by an inability or hesitancy to cross the midline of the body, poor rhythmical abilities, poor coordination of both sides of the body, an inability to isolate one body part for use in a motor skills, poor balance, and disturbances in laterality and directionality.</a:t>
            </a:r>
          </a:p>
          <a:p>
            <a:pPr lvl="1">
              <a:lnSpc>
                <a:spcPct val="80000"/>
              </a:lnSpc>
            </a:pPr>
            <a:r>
              <a:rPr lang="en-US" altLang="ko-KR" sz="900"/>
              <a:t>These problems can affect all aspects of motor development, beginning with early voluntary movements and continuing through sports and games. Consult your textbook for more information.</a:t>
            </a:r>
          </a:p>
          <a:p>
            <a:pPr>
              <a:lnSpc>
                <a:spcPct val="80000"/>
              </a:lnSpc>
              <a:buFontTx/>
              <a:buChar char="•"/>
            </a:pPr>
            <a:r>
              <a:rPr lang="en-US" altLang="ko-KR" sz="900" b="1"/>
              <a:t>Sensory disabilities</a:t>
            </a:r>
            <a:r>
              <a:rPr lang="en-US" altLang="ko-KR" sz="900"/>
              <a:t>. Blind babies achieve developmental milestones at different ages than sighted babies. Postural tasks such as sitting and standing occur at the normal ages, while locomotor tasks such as creeping, crawling, and walking occur at later-than-normal ages.</a:t>
            </a:r>
            <a:r>
              <a:rPr lang="en-US" altLang="ko-KR" sz="900">
                <a:latin typeface="Arial" panose="020B0604020202020204" pitchFamily="34" charset="0"/>
              </a:rPr>
              <a:t> </a:t>
            </a:r>
            <a:r>
              <a:rPr lang="en-US" altLang="ko-KR" sz="900"/>
              <a:t> The reason? Research on blind babies indicates that they lack the concept of "object permanence" -- recognizing that an object or person exists even when it is not in sight (or in this case, within auditory range).</a:t>
            </a:r>
            <a:r>
              <a:rPr lang="en-US" altLang="ko-KR" sz="900">
                <a:latin typeface="Arial" panose="020B0604020202020204" pitchFamily="34" charset="0"/>
              </a:rPr>
              <a:t> </a:t>
            </a:r>
            <a:r>
              <a:rPr lang="en-US" altLang="ko-KR" sz="900"/>
              <a:t> As a result, blind babies are not particularly motivated to learn locomotor skills such as creeping, crawling, and walking.</a:t>
            </a:r>
            <a:r>
              <a:rPr lang="en-US" altLang="ko-KR" sz="900">
                <a:latin typeface="Arial" panose="020B0604020202020204" pitchFamily="34" charset="0"/>
              </a:rPr>
              <a:t>  </a:t>
            </a:r>
            <a:r>
              <a:rPr lang="en-US" altLang="ko-KR" sz="900"/>
              <a:t> </a:t>
            </a:r>
          </a:p>
          <a:p>
            <a:pPr>
              <a:lnSpc>
                <a:spcPct val="80000"/>
              </a:lnSpc>
              <a:buFontTx/>
              <a:buChar char="•"/>
            </a:pPr>
            <a:r>
              <a:rPr lang="en-US" altLang="ko-KR" sz="900" b="1"/>
              <a:t>Physical disabilities</a:t>
            </a:r>
            <a:r>
              <a:rPr lang="en-US" altLang="ko-KR" sz="900"/>
              <a:t>. Persons with physical disabilities may lack the mobility to perform certain skills such as walking -- they simply "skip" these stages of motor development, substituting other mobility skills such as wheelchair use. </a:t>
            </a:r>
          </a:p>
          <a:p>
            <a:pPr>
              <a:lnSpc>
                <a:spcPct val="80000"/>
              </a:lnSpc>
              <a:buFontTx/>
              <a:buChar char="•"/>
            </a:pPr>
            <a:r>
              <a:rPr lang="en-US" altLang="ko-KR" sz="900" b="1"/>
              <a:t>Neurological conditions</a:t>
            </a:r>
            <a:r>
              <a:rPr lang="en-US" altLang="ko-KR" sz="900"/>
              <a:t>. Persons with neurological conditions such as cerebral palsy may experience persistent infant reflexes and absent postural reactions that interfere with normal motor development.</a:t>
            </a:r>
            <a:r>
              <a:rPr lang="en-US" altLang="ko-KR" sz="900">
                <a:latin typeface="Arial" panose="020B0604020202020204" pitchFamily="34" charset="0"/>
              </a:rPr>
              <a:t> </a:t>
            </a:r>
            <a:r>
              <a:rPr lang="en-US" altLang="ko-KR" sz="900"/>
              <a:t> For example, a child with a persistent asymmetrical tonic neck reflex (ATNR) may be unable to "turn corners" when creeping because the extended arm elicited by a head turn prevents the child from making the turn.</a:t>
            </a:r>
            <a:r>
              <a:rPr lang="en-US" altLang="ko-KR" sz="900">
                <a:latin typeface="Arial" panose="020B0604020202020204" pitchFamily="34" charset="0"/>
              </a:rPr>
              <a:t> </a:t>
            </a:r>
            <a:r>
              <a:rPr lang="en-US" altLang="ko-KR" sz="900"/>
              <a:t> The ATNR may also interfere with correct swimming technique for the front crawl.</a:t>
            </a:r>
            <a:r>
              <a:rPr lang="en-US" altLang="ko-KR" sz="900">
                <a:latin typeface="Arial" panose="020B0604020202020204" pitchFamily="34" charset="0"/>
              </a:rPr>
              <a:t> </a:t>
            </a:r>
            <a:r>
              <a:rPr lang="en-US" altLang="ko-KR" sz="900"/>
              <a:t> Whenever the swimmer turns the head to breathe, the arm on the face side extends.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4695623-4CA1-497F-A3F7-971EF98EFF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2F92E44-8BD5-415D-A6B7-3C7FDCE0CB41}" type="slidenum">
              <a:rPr lang="ko-KR" altLang="en-US"/>
              <a:pPr/>
              <a:t>5</a:t>
            </a:fld>
            <a:endParaRPr lang="en-US" altLang="ko-KR"/>
          </a:p>
        </p:txBody>
      </p:sp>
      <p:sp>
        <p:nvSpPr>
          <p:cNvPr id="40963" name="Rectangle 2">
            <a:extLst>
              <a:ext uri="{FF2B5EF4-FFF2-40B4-BE49-F238E27FC236}">
                <a16:creationId xmlns:a16="http://schemas.microsoft.com/office/drawing/2014/main" id="{26950DFF-7C4B-4EC5-9553-0D5150A0735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1F2A301-C315-4B37-A89D-2998EEB1FB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MI-EPEC </a:t>
            </a:r>
            <a:r>
              <a:rPr lang="en-US" altLang="ko-KR"/>
              <a:t>refers to the Michigan Exemplary Physical Education Curriculum (MI-EPEC) Project is designed to improve physical education programs in Michigan's schools. Representatives from several universities and school districts have worked together to design an idea K-12 physical education curriculum.</a:t>
            </a:r>
            <a:r>
              <a:rPr lang="en-US" altLang="ko-KR">
                <a:latin typeface="Arial" panose="020B0604020202020204" pitchFamily="34" charset="0"/>
              </a:rPr>
              <a:t> </a:t>
            </a:r>
            <a:r>
              <a:rPr lang="en-US" altLang="ko-KR"/>
              <a:t> Goals and objectives have been specified. K-3 lesson plans and activities have been developed, and similar instructional materials for the higher grade levels are in the works.</a:t>
            </a:r>
            <a:r>
              <a:rPr lang="en-US" altLang="ko-KR">
                <a:latin typeface="Arial" panose="020B0604020202020204" pitchFamily="34" charset="0"/>
              </a:rPr>
              <a:t> </a:t>
            </a:r>
            <a:r>
              <a:rPr lang="en-US" altLang="ko-KR"/>
              <a:t> </a:t>
            </a:r>
          </a:p>
          <a:p>
            <a:r>
              <a:rPr lang="en-US" altLang="ko-KR" b="1"/>
              <a:t>Definition</a:t>
            </a:r>
            <a:r>
              <a:rPr lang="en-US" altLang="ko-KR"/>
              <a:t>. MI-EPEC defines physical education in terms of six broad content areas:</a:t>
            </a:r>
          </a:p>
          <a:p>
            <a:pPr lvl="1">
              <a:buFontTx/>
              <a:buChar char="•"/>
            </a:pPr>
            <a:r>
              <a:rPr lang="en-US" altLang="ko-KR"/>
              <a:t>Body management skills</a:t>
            </a:r>
          </a:p>
          <a:p>
            <a:pPr lvl="1">
              <a:buFontTx/>
              <a:buChar char="•"/>
            </a:pPr>
            <a:r>
              <a:rPr lang="en-US" altLang="ko-KR"/>
              <a:t>Fundamental motor skills</a:t>
            </a:r>
          </a:p>
          <a:p>
            <a:pPr lvl="1">
              <a:buFontTx/>
              <a:buChar char="•"/>
            </a:pPr>
            <a:r>
              <a:rPr lang="en-US" altLang="ko-KR"/>
              <a:t>Physical fitness</a:t>
            </a:r>
          </a:p>
          <a:p>
            <a:pPr lvl="1">
              <a:buFontTx/>
              <a:buChar char="•"/>
            </a:pPr>
            <a:r>
              <a:rPr lang="en-US" altLang="ko-KR"/>
              <a:t>Sports, games, and dance skills</a:t>
            </a:r>
          </a:p>
          <a:p>
            <a:pPr lvl="1">
              <a:buFontTx/>
              <a:buChar char="•"/>
            </a:pPr>
            <a:r>
              <a:rPr lang="en-US" altLang="ko-KR"/>
              <a:t>Activity-related cognitive skills</a:t>
            </a:r>
          </a:p>
          <a:p>
            <a:pPr lvl="1">
              <a:buFontTx/>
              <a:buChar char="•"/>
            </a:pPr>
            <a:r>
              <a:rPr lang="en-US" altLang="ko-KR"/>
              <a:t>Activity-related personal-social skills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12EE261-8B46-4D20-8E2A-42EB35C2C4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07FAC98-9E50-449B-8848-12C494D56B49}" type="slidenum">
              <a:rPr lang="ko-KR" altLang="en-US"/>
              <a:pPr/>
              <a:t>35</a:t>
            </a:fld>
            <a:endParaRPr lang="en-US" altLang="ko-KR"/>
          </a:p>
        </p:txBody>
      </p:sp>
      <p:sp>
        <p:nvSpPr>
          <p:cNvPr id="68611" name="Rectangle 2">
            <a:extLst>
              <a:ext uri="{FF2B5EF4-FFF2-40B4-BE49-F238E27FC236}">
                <a16:creationId xmlns:a16="http://schemas.microsoft.com/office/drawing/2014/main" id="{4EF754E3-4DEC-4F20-A792-15F4747B221D}"/>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F5015EB4-459F-4846-9B9D-AFFBE7C0C0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t>I'd like to close Lecture #15 with some reminders ... </a:t>
            </a:r>
          </a:p>
          <a:p>
            <a:pPr>
              <a:buFontTx/>
              <a:buChar char="•"/>
            </a:pPr>
            <a:r>
              <a:rPr lang="en-US" altLang="ko-KR"/>
              <a:t>All children can learn. </a:t>
            </a:r>
          </a:p>
          <a:p>
            <a:pPr>
              <a:buFontTx/>
              <a:buChar char="•"/>
            </a:pPr>
            <a:r>
              <a:rPr lang="en-US" altLang="ko-KR"/>
              <a:t>Almost all children, including those with disabilities, follow the normal sequence of motor development.</a:t>
            </a:r>
            <a:r>
              <a:rPr lang="en-US" altLang="ko-KR">
                <a:latin typeface="Arial" panose="020B0604020202020204" pitchFamily="34" charset="0"/>
              </a:rPr>
              <a:t> </a:t>
            </a:r>
            <a:r>
              <a:rPr lang="en-US" altLang="ko-KR"/>
              <a:t> </a:t>
            </a:r>
          </a:p>
          <a:p>
            <a:pPr>
              <a:buFontTx/>
              <a:buChar char="•"/>
            </a:pPr>
            <a:r>
              <a:rPr lang="en-US" altLang="ko-KR"/>
              <a:t>Even when disability characteristics result in individual differences in motor development, the developmental model still answers many questions about what to teach or coach. </a:t>
            </a:r>
          </a:p>
          <a:p>
            <a:r>
              <a:rPr lang="en-US" altLang="ko-KR"/>
              <a:t>Therefore the developmental model is an appropriate curriculum model in most physical activity settings.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6FC8F35-9BC8-4B8C-98D1-3D2C153847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8E02545-0C5F-48B4-BBBD-3490AD5A5B47}" type="slidenum">
              <a:rPr lang="ko-KR" altLang="en-US"/>
              <a:pPr/>
              <a:t>6</a:t>
            </a:fld>
            <a:endParaRPr lang="en-US" altLang="ko-KR"/>
          </a:p>
        </p:txBody>
      </p:sp>
      <p:sp>
        <p:nvSpPr>
          <p:cNvPr id="41987" name="Rectangle 2">
            <a:extLst>
              <a:ext uri="{FF2B5EF4-FFF2-40B4-BE49-F238E27FC236}">
                <a16:creationId xmlns:a16="http://schemas.microsoft.com/office/drawing/2014/main" id="{C2F51CE2-09D3-4FC7-A489-5564B259F6B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7AFE2C58-4285-4796-BC9F-6EBBD7F53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Body management skills</a:t>
            </a:r>
            <a:endParaRPr lang="en-US" altLang="ko-KR"/>
          </a:p>
          <a:p>
            <a:pPr lvl="1">
              <a:buFontTx/>
              <a:buChar char="•"/>
            </a:pPr>
            <a:r>
              <a:rPr lang="en-US" altLang="ko-KR" b="1"/>
              <a:t>Body-control skills</a:t>
            </a:r>
            <a:r>
              <a:rPr lang="en-US" altLang="ko-KR"/>
              <a:t> refer to the ability to use parts of the body or the whole body to accomplish movement tasks. Examples include the ability to move to even or uneven rhythms, or to perform skills such as bending, reaching, pushing, pulling, somersaults, balancing, or twisting. </a:t>
            </a:r>
          </a:p>
          <a:p>
            <a:pPr lvl="1">
              <a:buFontTx/>
              <a:buChar char="•"/>
            </a:pPr>
            <a:r>
              <a:rPr lang="en-US" altLang="ko-KR" b="1"/>
              <a:t>Posture skills</a:t>
            </a:r>
            <a:r>
              <a:rPr lang="en-US" altLang="ko-KR"/>
              <a:t> refer to the ability to maintain an efficient body position for the performance of movement tasks, including sitting, standing, lifting and lowering, or holding and carrying.</a:t>
            </a:r>
          </a:p>
          <a:p>
            <a:r>
              <a:rPr lang="en-US" altLang="ko-KR" b="1"/>
              <a:t>Why important?</a:t>
            </a:r>
            <a:r>
              <a:rPr lang="en-US" altLang="ko-KR"/>
              <a:t> Enable the individual to perform a variety of rudimentary and skilled movements.</a:t>
            </a:r>
          </a:p>
          <a:p>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01BD4EC-94CF-4CB2-B3A8-FF3849494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0F77F7E-AE46-48F4-8F20-985272E20FCF}" type="slidenum">
              <a:rPr lang="ko-KR" altLang="en-US"/>
              <a:pPr/>
              <a:t>7</a:t>
            </a:fld>
            <a:endParaRPr lang="en-US" altLang="ko-KR"/>
          </a:p>
        </p:txBody>
      </p:sp>
      <p:sp>
        <p:nvSpPr>
          <p:cNvPr id="43011" name="Rectangle 2">
            <a:extLst>
              <a:ext uri="{FF2B5EF4-FFF2-40B4-BE49-F238E27FC236}">
                <a16:creationId xmlns:a16="http://schemas.microsoft.com/office/drawing/2014/main" id="{F4FF68C0-A627-4C1D-894B-E8400CDD88C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03EDCEF-A76A-4AC2-8CE1-1E6A91051C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Fundamental motor skills</a:t>
            </a:r>
            <a:r>
              <a:rPr lang="en-US" altLang="ko-KR"/>
              <a:t> include:</a:t>
            </a:r>
          </a:p>
          <a:p>
            <a:pPr lvl="1">
              <a:buFontTx/>
              <a:buChar char="•"/>
            </a:pPr>
            <a:r>
              <a:rPr lang="en-US" altLang="ko-KR" b="1"/>
              <a:t>Locomotor skills</a:t>
            </a:r>
            <a:r>
              <a:rPr lang="en-US" altLang="ko-KR"/>
              <a:t> such as walking, running, hopping, jumping, and skipping </a:t>
            </a:r>
          </a:p>
          <a:p>
            <a:pPr lvl="1">
              <a:buFontTx/>
              <a:buChar char="•"/>
            </a:pPr>
            <a:r>
              <a:rPr lang="en-US" altLang="ko-KR" b="1"/>
              <a:t>Object-control skills</a:t>
            </a:r>
            <a:r>
              <a:rPr lang="en-US" altLang="ko-KR"/>
              <a:t> such as catching, throwing, kicking, and striking </a:t>
            </a:r>
          </a:p>
          <a:p>
            <a:r>
              <a:rPr lang="en-US" altLang="ko-KR" b="1"/>
              <a:t>Why important? </a:t>
            </a:r>
            <a:r>
              <a:rPr lang="en-US" altLang="ko-KR"/>
              <a:t>Fundamental motor skills are the "building blocks" of skilled movement. Fundamental motor skills are important to the execution of many daily living activities, and they provide a basis for participation in sports and games and fitness activities.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0976E81-8C90-44CA-8440-0C5DA0FC12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6C9DE0D-900C-44CF-A205-7BA2EB361AF7}" type="slidenum">
              <a:rPr lang="ko-KR" altLang="en-US"/>
              <a:pPr/>
              <a:t>8</a:t>
            </a:fld>
            <a:endParaRPr lang="en-US" altLang="ko-KR"/>
          </a:p>
        </p:txBody>
      </p:sp>
      <p:sp>
        <p:nvSpPr>
          <p:cNvPr id="44035" name="Rectangle 2">
            <a:extLst>
              <a:ext uri="{FF2B5EF4-FFF2-40B4-BE49-F238E27FC236}">
                <a16:creationId xmlns:a16="http://schemas.microsoft.com/office/drawing/2014/main" id="{BABD2DF9-EE80-415E-9346-D6FBABF9316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F4880ED-C78F-4520-A1B5-462E34CC2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Physical fitness</a:t>
            </a:r>
          </a:p>
          <a:p>
            <a:pPr lvl="1">
              <a:buFontTx/>
              <a:buChar char="•"/>
            </a:pPr>
            <a:r>
              <a:rPr lang="en-US" altLang="ko-KR"/>
              <a:t>Muscular strength</a:t>
            </a:r>
          </a:p>
          <a:p>
            <a:pPr lvl="1">
              <a:buFontTx/>
              <a:buChar char="•"/>
            </a:pPr>
            <a:r>
              <a:rPr lang="en-US" altLang="ko-KR"/>
              <a:t>Muscular endurance</a:t>
            </a:r>
          </a:p>
          <a:p>
            <a:pPr lvl="1">
              <a:buFontTx/>
              <a:buChar char="•"/>
            </a:pPr>
            <a:r>
              <a:rPr lang="en-US" altLang="ko-KR"/>
              <a:t>Flexibility</a:t>
            </a:r>
          </a:p>
          <a:p>
            <a:pPr lvl="1">
              <a:buFontTx/>
              <a:buChar char="•"/>
            </a:pPr>
            <a:r>
              <a:rPr lang="en-US" altLang="ko-KR"/>
              <a:t>Cardiorespiratory endurance</a:t>
            </a:r>
          </a:p>
          <a:p>
            <a:pPr lvl="1">
              <a:buFontTx/>
              <a:buChar char="•"/>
            </a:pPr>
            <a:r>
              <a:rPr lang="en-US" altLang="ko-KR"/>
              <a:t>Body composition</a:t>
            </a:r>
          </a:p>
          <a:p>
            <a:r>
              <a:rPr lang="en-US" altLang="ko-KR" b="1"/>
              <a:t>Why important?</a:t>
            </a:r>
            <a:r>
              <a:rPr lang="en-US" altLang="ko-KR"/>
              <a:t> Good physical fitness is important to overall health and well-being. Physical fitness also permits participation in daily living activities without undue exertion or stress.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AD6556B-EE8D-4712-9C75-E4DF56AE4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BA0B61D-E55D-4DC6-8944-23F4411C70B7}" type="slidenum">
              <a:rPr lang="ko-KR" altLang="en-US"/>
              <a:pPr/>
              <a:t>9</a:t>
            </a:fld>
            <a:endParaRPr lang="en-US" altLang="ko-KR"/>
          </a:p>
        </p:txBody>
      </p:sp>
      <p:sp>
        <p:nvSpPr>
          <p:cNvPr id="45059" name="Rectangle 2">
            <a:extLst>
              <a:ext uri="{FF2B5EF4-FFF2-40B4-BE49-F238E27FC236}">
                <a16:creationId xmlns:a16="http://schemas.microsoft.com/office/drawing/2014/main" id="{78482086-CC58-4D28-A218-B8E68345200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2415C6DA-C3F2-4EFB-8C4F-6263B14B90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Examples</a:t>
            </a:r>
          </a:p>
          <a:p>
            <a:pPr>
              <a:buFontTx/>
              <a:buChar char="•"/>
            </a:pPr>
            <a:r>
              <a:rPr lang="en-US" altLang="ko-KR"/>
              <a:t>Sports and games incorporate many body-control and fundamental motor skills. For instance, the free throw shooting technique in basketball is a version of throwing. Many dances require combinations of fundamental motor patterns. </a:t>
            </a:r>
          </a:p>
          <a:p>
            <a:pPr>
              <a:buFontTx/>
              <a:buChar char="•"/>
            </a:pPr>
            <a:r>
              <a:rPr lang="en-US" altLang="ko-KR"/>
              <a:t>Sports and games often are categorized as individual, dual, or team activities.</a:t>
            </a:r>
          </a:p>
          <a:p>
            <a:r>
              <a:rPr lang="en-US" altLang="ko-KR" b="1"/>
              <a:t>Why important?</a:t>
            </a:r>
            <a:r>
              <a:rPr lang="en-US" altLang="ko-KR"/>
              <a:t> Sports, games, and dance skills permit individuals to participate in activities which may enhance health and fitness, provide socialization opportunities, or which may lead to improved personal/social skills.</a:t>
            </a:r>
          </a:p>
          <a:p>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C2B985F-0F34-48EB-9223-5A7E85486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ACC70A9-DB4F-4D8A-8771-8CA36E71CBC0}" type="slidenum">
              <a:rPr lang="ko-KR" altLang="en-US"/>
              <a:pPr/>
              <a:t>10</a:t>
            </a:fld>
            <a:endParaRPr lang="en-US" altLang="ko-KR"/>
          </a:p>
        </p:txBody>
      </p:sp>
      <p:sp>
        <p:nvSpPr>
          <p:cNvPr id="46083" name="Rectangle 2">
            <a:extLst>
              <a:ext uri="{FF2B5EF4-FFF2-40B4-BE49-F238E27FC236}">
                <a16:creationId xmlns:a16="http://schemas.microsoft.com/office/drawing/2014/main" id="{05126158-7B8A-4ABA-9E84-4B3722C8B3CD}"/>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252EC9EA-4DE5-42B5-A6EA-E852CFDAB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Activity-related cognitive skills</a:t>
            </a:r>
            <a:r>
              <a:rPr lang="en-US" altLang="ko-KR"/>
              <a:t> - refer to knowledge about movement and how to move safely and efficiently. </a:t>
            </a:r>
          </a:p>
          <a:p>
            <a:r>
              <a:rPr lang="en-US" altLang="ko-KR" b="1"/>
              <a:t>Examples</a:t>
            </a:r>
            <a:r>
              <a:rPr lang="en-US" altLang="ko-KR"/>
              <a:t> may include:</a:t>
            </a:r>
          </a:p>
          <a:p>
            <a:pPr lvl="1">
              <a:buFontTx/>
              <a:buChar char="•"/>
            </a:pPr>
            <a:r>
              <a:rPr lang="en-US" altLang="ko-KR"/>
              <a:t>Knowledge about movement such as movement terminology, spatial concepts, body parts, or body actions </a:t>
            </a:r>
          </a:p>
          <a:p>
            <a:pPr lvl="1">
              <a:buFontTx/>
              <a:buChar char="•"/>
            </a:pPr>
            <a:r>
              <a:rPr lang="en-US" altLang="ko-KR"/>
              <a:t>Knowledge of the beneficial and detrimental effects of physical activity </a:t>
            </a:r>
          </a:p>
          <a:p>
            <a:pPr lvl="1">
              <a:buFontTx/>
              <a:buChar char="•"/>
            </a:pPr>
            <a:r>
              <a:rPr lang="en-US" altLang="ko-KR"/>
              <a:t>Knowledge of the principles of biomechanics, motor learning, and improving physical fitness </a:t>
            </a:r>
          </a:p>
          <a:p>
            <a:pPr lvl="1">
              <a:buFontTx/>
              <a:buChar char="•"/>
            </a:pPr>
            <a:r>
              <a:rPr lang="en-US" altLang="ko-KR"/>
              <a:t>Knowledge of the rules, strategies, equipment, and participant or spectator behavior associated with sports and games </a:t>
            </a:r>
          </a:p>
          <a:p>
            <a:pPr lvl="1">
              <a:buFontTx/>
              <a:buChar char="•"/>
            </a:pPr>
            <a:r>
              <a:rPr lang="en-US" altLang="ko-KR"/>
              <a:t>Knowledge of injury prevention and care</a:t>
            </a:r>
          </a:p>
          <a:p>
            <a:r>
              <a:rPr lang="en-US" altLang="ko-KR" b="1"/>
              <a:t>Why important?</a:t>
            </a:r>
            <a:r>
              <a:rPr lang="en-US" altLang="ko-KR"/>
              <a:t> Knowledge contributes to enjoyment of activity, success in various activities, and a healthy lifestyle.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0B60E4C-A29B-4C54-B356-A88FD010E8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5061B2D-3049-4F42-A3F7-413DB6B03868}" type="slidenum">
              <a:rPr lang="ko-KR" altLang="en-US"/>
              <a:pPr/>
              <a:t>11</a:t>
            </a:fld>
            <a:endParaRPr lang="en-US" altLang="ko-KR"/>
          </a:p>
        </p:txBody>
      </p:sp>
      <p:sp>
        <p:nvSpPr>
          <p:cNvPr id="47107" name="Rectangle 2">
            <a:extLst>
              <a:ext uri="{FF2B5EF4-FFF2-40B4-BE49-F238E27FC236}">
                <a16:creationId xmlns:a16="http://schemas.microsoft.com/office/drawing/2014/main" id="{F7A6C709-D485-4944-9B45-9B0D1CCD023D}"/>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9B4DB5B3-9531-46AC-AE6E-B9D0A6BA90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b="1"/>
              <a:t>Activity-related personal-social skills</a:t>
            </a:r>
            <a:r>
              <a:rPr lang="en-US" altLang="ko-KR"/>
              <a:t> - encompass a variety of abilities:</a:t>
            </a:r>
          </a:p>
          <a:p>
            <a:pPr lvl="1">
              <a:buFontTx/>
              <a:buChar char="•"/>
            </a:pPr>
            <a:r>
              <a:rPr lang="en-US" altLang="ko-KR" b="1"/>
              <a:t>Personal skills</a:t>
            </a:r>
            <a:r>
              <a:rPr lang="en-US" altLang="ko-KR"/>
              <a:t> refer to independence in personal care (e.g., grooming, dressing, care of clothing/equipment, care of injuries), acceptance of oneself and one's abilities (e.g., positive self-concept and body image), and competence in behaviors that are consistent with achievement and health (e.g., initiative, perseverance, effort, responsibility, self-discipline, value physical activity, ability to follow directions, ability to set personal goals, or ability to make decisions). </a:t>
            </a:r>
          </a:p>
          <a:p>
            <a:pPr lvl="1">
              <a:buFontTx/>
              <a:buChar char="•"/>
            </a:pPr>
            <a:r>
              <a:rPr lang="en-US" altLang="ko-KR" b="1"/>
              <a:t>Social skills</a:t>
            </a:r>
            <a:r>
              <a:rPr lang="en-US" altLang="ko-KR"/>
              <a:t> refer to the ability to make and keep friends, leadership skills, cooperation, sport-related etiquette, ability to follow rules and play fair, respect for others, ability to respond appropriately to success and failure, and friendliness.</a:t>
            </a:r>
          </a:p>
          <a:p>
            <a:r>
              <a:rPr lang="en-US" altLang="ko-KR" b="1"/>
              <a:t>Why important?</a:t>
            </a:r>
            <a:r>
              <a:rPr lang="en-US" altLang="ko-KR"/>
              <a:t> Learn skills that will transfer to other achievement domains. Contributes to success in activities. Contributes to confidence, self-concept, independence,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EAC61EE-C6AB-4273-B9A9-E3D446E868B0}"/>
              </a:ext>
            </a:extLst>
          </p:cNvPr>
          <p:cNvSpPr>
            <a:spLocks noGrp="1" noChangeArrowheads="1"/>
          </p:cNvSpPr>
          <p:nvPr>
            <p:ph type="ctrTitle"/>
          </p:nvPr>
        </p:nvSpPr>
        <p:spPr>
          <a:xfrm>
            <a:off x="685800" y="685800"/>
            <a:ext cx="7772400" cy="2127250"/>
          </a:xfrm>
        </p:spPr>
        <p:txBody>
          <a:bodyPr/>
          <a:lstStyle>
            <a:lvl1pPr algn="ctr">
              <a:defRPr sz="5800"/>
            </a:lvl1pPr>
          </a:lstStyle>
          <a:p>
            <a:pPr lvl="0"/>
            <a:r>
              <a:rPr lang="ko-KR" altLang="en-US" noProof="0"/>
              <a:t>마스터 제목 스타일 편집</a:t>
            </a:r>
          </a:p>
        </p:txBody>
      </p:sp>
      <p:sp>
        <p:nvSpPr>
          <p:cNvPr id="90115" name="Rectangle 3">
            <a:extLst>
              <a:ext uri="{FF2B5EF4-FFF2-40B4-BE49-F238E27FC236}">
                <a16:creationId xmlns:a16="http://schemas.microsoft.com/office/drawing/2014/main" id="{1323E7C0-7E04-4ED0-9CEA-C51F6A51EC1B}"/>
              </a:ext>
            </a:extLst>
          </p:cNvPr>
          <p:cNvSpPr>
            <a:spLocks noGrp="1" noChangeArrowheads="1"/>
          </p:cNvSpPr>
          <p:nvPr>
            <p:ph type="subTitle" idx="1"/>
          </p:nvPr>
        </p:nvSpPr>
        <p:spPr>
          <a:xfrm>
            <a:off x="1371600" y="3270250"/>
            <a:ext cx="6400800" cy="2209800"/>
          </a:xfrm>
        </p:spPr>
        <p:txBody>
          <a:bodyPr/>
          <a:lstStyle>
            <a:lvl1pPr marL="0" indent="0" algn="ctr">
              <a:buFont typeface="Wingdings" panose="05000000000000000000" pitchFamily="2" charset="2"/>
              <a:buNone/>
              <a:defRPr sz="3000"/>
            </a:lvl1pPr>
          </a:lstStyle>
          <a:p>
            <a:pPr lvl="0"/>
            <a:r>
              <a:rPr lang="ko-KR" altLang="en-US" noProof="0"/>
              <a:t>마스터 부제목 스타일 편집</a:t>
            </a:r>
          </a:p>
        </p:txBody>
      </p:sp>
      <p:sp>
        <p:nvSpPr>
          <p:cNvPr id="90116" name="Rectangle 4">
            <a:extLst>
              <a:ext uri="{FF2B5EF4-FFF2-40B4-BE49-F238E27FC236}">
                <a16:creationId xmlns:a16="http://schemas.microsoft.com/office/drawing/2014/main" id="{7F108D66-846B-4FD0-AF18-DBA0024FB75B}"/>
              </a:ext>
            </a:extLst>
          </p:cNvPr>
          <p:cNvSpPr>
            <a:spLocks noGrp="1" noChangeArrowheads="1"/>
          </p:cNvSpPr>
          <p:nvPr>
            <p:ph type="dt" sz="half" idx="2"/>
          </p:nvPr>
        </p:nvSpPr>
        <p:spPr/>
        <p:txBody>
          <a:bodyPr/>
          <a:lstStyle>
            <a:lvl1pPr>
              <a:defRPr/>
            </a:lvl1pPr>
          </a:lstStyle>
          <a:p>
            <a:fld id="{EE5A7324-520C-42AC-A6B4-BE1948BC2E08}" type="datetimeFigureOut">
              <a:rPr lang="ko-KR" altLang="en-US"/>
              <a:pPr/>
              <a:t>2023-08-03</a:t>
            </a:fld>
            <a:endParaRPr lang="en-US" altLang="ko-KR"/>
          </a:p>
        </p:txBody>
      </p:sp>
      <p:sp>
        <p:nvSpPr>
          <p:cNvPr id="90117" name="Rectangle 5">
            <a:extLst>
              <a:ext uri="{FF2B5EF4-FFF2-40B4-BE49-F238E27FC236}">
                <a16:creationId xmlns:a16="http://schemas.microsoft.com/office/drawing/2014/main" id="{3E98DB2E-1F9F-4B99-820C-277F2754B0D7}"/>
              </a:ext>
            </a:extLst>
          </p:cNvPr>
          <p:cNvSpPr>
            <a:spLocks noGrp="1" noChangeArrowheads="1"/>
          </p:cNvSpPr>
          <p:nvPr>
            <p:ph type="ftr" sz="quarter" idx="3"/>
          </p:nvPr>
        </p:nvSpPr>
        <p:spPr/>
        <p:txBody>
          <a:bodyPr/>
          <a:lstStyle>
            <a:lvl1pPr>
              <a:defRPr/>
            </a:lvl1pPr>
          </a:lstStyle>
          <a:p>
            <a:endParaRPr lang="en-US" altLang="ko-KR"/>
          </a:p>
        </p:txBody>
      </p:sp>
      <p:sp>
        <p:nvSpPr>
          <p:cNvPr id="90118" name="Rectangle 6">
            <a:extLst>
              <a:ext uri="{FF2B5EF4-FFF2-40B4-BE49-F238E27FC236}">
                <a16:creationId xmlns:a16="http://schemas.microsoft.com/office/drawing/2014/main" id="{8DAE3119-DDBF-4E39-B1CE-70C74A249BED}"/>
              </a:ext>
            </a:extLst>
          </p:cNvPr>
          <p:cNvSpPr>
            <a:spLocks noGrp="1" noChangeArrowheads="1"/>
          </p:cNvSpPr>
          <p:nvPr>
            <p:ph type="sldNum" sz="quarter" idx="4"/>
          </p:nvPr>
        </p:nvSpPr>
        <p:spPr/>
        <p:txBody>
          <a:bodyPr/>
          <a:lstStyle>
            <a:lvl1pPr>
              <a:defRPr/>
            </a:lvl1pPr>
          </a:lstStyle>
          <a:p>
            <a:fld id="{5A4D1112-8805-44FA-9AD3-A7706F63DBCD}" type="slidenum">
              <a:rPr lang="ko-KR" altLang="en-US"/>
              <a:pPr/>
              <a:t>‹#›</a:t>
            </a:fld>
            <a:endParaRPr lang="en-US" altLang="ko-KR"/>
          </a:p>
        </p:txBody>
      </p:sp>
      <p:grpSp>
        <p:nvGrpSpPr>
          <p:cNvPr id="90119" name="Group 7">
            <a:extLst>
              <a:ext uri="{FF2B5EF4-FFF2-40B4-BE49-F238E27FC236}">
                <a16:creationId xmlns:a16="http://schemas.microsoft.com/office/drawing/2014/main" id="{B9227CC9-A368-442C-A032-F96FB72B7993}"/>
              </a:ext>
            </a:extLst>
          </p:cNvPr>
          <p:cNvGrpSpPr>
            <a:grpSpLocks/>
          </p:cNvGrpSpPr>
          <p:nvPr/>
        </p:nvGrpSpPr>
        <p:grpSpPr bwMode="auto">
          <a:xfrm>
            <a:off x="228600" y="2889250"/>
            <a:ext cx="8610600" cy="201613"/>
            <a:chOff x="144" y="1680"/>
            <a:chExt cx="5424" cy="144"/>
          </a:xfrm>
        </p:grpSpPr>
        <p:sp>
          <p:nvSpPr>
            <p:cNvPr id="90120" name="Rectangle 8">
              <a:extLst>
                <a:ext uri="{FF2B5EF4-FFF2-40B4-BE49-F238E27FC236}">
                  <a16:creationId xmlns:a16="http://schemas.microsoft.com/office/drawing/2014/main" id="{42E4B513-ED0E-46A0-930F-6AF1B4F01521}"/>
                </a:ext>
              </a:extLst>
            </p:cNvPr>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90121" name="Rectangle 9">
              <a:extLst>
                <a:ext uri="{FF2B5EF4-FFF2-40B4-BE49-F238E27FC236}">
                  <a16:creationId xmlns:a16="http://schemas.microsoft.com/office/drawing/2014/main" id="{B5C533B1-2057-4BCA-97EA-FB4D0E0966BF}"/>
                </a:ext>
              </a:extLst>
            </p:cNvPr>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90122" name="Rectangle 10">
              <a:extLst>
                <a:ext uri="{FF2B5EF4-FFF2-40B4-BE49-F238E27FC236}">
                  <a16:creationId xmlns:a16="http://schemas.microsoft.com/office/drawing/2014/main" id="{132D45FD-1F05-4350-BBB8-9C377A5B60D7}"/>
                </a:ext>
              </a:extLst>
            </p:cNvPr>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F34FAF6-5DB8-488F-9EE4-B4FB3BC0097E}"/>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11F3C69A-F548-4315-A76F-3DA8BA63D4A1}"/>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BCBAE7CC-E323-464E-951E-5EA5FE2F1B66}"/>
              </a:ext>
            </a:extLst>
          </p:cNvPr>
          <p:cNvSpPr>
            <a:spLocks noGrp="1"/>
          </p:cNvSpPr>
          <p:nvPr>
            <p:ph type="dt" sz="half" idx="10"/>
          </p:nvPr>
        </p:nvSpPr>
        <p:spPr/>
        <p:txBody>
          <a:bodyPr/>
          <a:lstStyle>
            <a:lvl1pPr>
              <a:defRPr/>
            </a:lvl1pPr>
          </a:lstStyle>
          <a:p>
            <a:fld id="{BCF6445E-4CEC-4BA9-800D-FBF20AA29780}" type="datetimeFigureOut">
              <a:rPr lang="ko-KR" altLang="en-US"/>
              <a:pPr/>
              <a:t>2023-08-03</a:t>
            </a:fld>
            <a:endParaRPr lang="en-US" altLang="ko-KR"/>
          </a:p>
        </p:txBody>
      </p:sp>
      <p:sp>
        <p:nvSpPr>
          <p:cNvPr id="5" name="바닥글 개체 틀 4">
            <a:extLst>
              <a:ext uri="{FF2B5EF4-FFF2-40B4-BE49-F238E27FC236}">
                <a16:creationId xmlns:a16="http://schemas.microsoft.com/office/drawing/2014/main" id="{26387EEC-4851-4107-8719-97EA8A409B85}"/>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FB14F7DE-8DC8-428B-96F1-97B21351C503}"/>
              </a:ext>
            </a:extLst>
          </p:cNvPr>
          <p:cNvSpPr>
            <a:spLocks noGrp="1"/>
          </p:cNvSpPr>
          <p:nvPr>
            <p:ph type="sldNum" sz="quarter" idx="12"/>
          </p:nvPr>
        </p:nvSpPr>
        <p:spPr/>
        <p:txBody>
          <a:bodyPr/>
          <a:lstStyle>
            <a:lvl1pPr>
              <a:defRPr/>
            </a:lvl1pPr>
          </a:lstStyle>
          <a:p>
            <a:fld id="{04DA385B-0D55-4AF9-820B-ACF992F37D11}" type="slidenum">
              <a:rPr lang="ko-KR" altLang="en-US"/>
              <a:pPr/>
              <a:t>‹#›</a:t>
            </a:fld>
            <a:endParaRPr lang="en-US" altLang="ko-KR"/>
          </a:p>
        </p:txBody>
      </p:sp>
    </p:spTree>
    <p:extLst>
      <p:ext uri="{BB962C8B-B14F-4D97-AF65-F5344CB8AC3E}">
        <p14:creationId xmlns:p14="http://schemas.microsoft.com/office/powerpoint/2010/main" val="18896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0B987070-3310-4BE4-AE3D-83A1BF03DE75}"/>
              </a:ext>
            </a:extLst>
          </p:cNvPr>
          <p:cNvSpPr>
            <a:spLocks noGrp="1"/>
          </p:cNvSpPr>
          <p:nvPr>
            <p:ph type="title" orient="vert"/>
          </p:nvPr>
        </p:nvSpPr>
        <p:spPr>
          <a:xfrm>
            <a:off x="6629400" y="277813"/>
            <a:ext cx="2057400" cy="5853112"/>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DB415101-388A-4592-9B20-EEC06DEDB095}"/>
              </a:ext>
            </a:extLst>
          </p:cNvPr>
          <p:cNvSpPr>
            <a:spLocks noGrp="1"/>
          </p:cNvSpPr>
          <p:nvPr>
            <p:ph type="body" orient="vert" idx="1"/>
          </p:nvPr>
        </p:nvSpPr>
        <p:spPr>
          <a:xfrm>
            <a:off x="457200" y="277813"/>
            <a:ext cx="6019800" cy="5853112"/>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25929527-2A92-477A-AF4D-547362C9DDB0}"/>
              </a:ext>
            </a:extLst>
          </p:cNvPr>
          <p:cNvSpPr>
            <a:spLocks noGrp="1"/>
          </p:cNvSpPr>
          <p:nvPr>
            <p:ph type="dt" sz="half" idx="10"/>
          </p:nvPr>
        </p:nvSpPr>
        <p:spPr/>
        <p:txBody>
          <a:bodyPr/>
          <a:lstStyle>
            <a:lvl1pPr>
              <a:defRPr/>
            </a:lvl1pPr>
          </a:lstStyle>
          <a:p>
            <a:fld id="{3192270C-AB36-4CDA-A481-BDA7B72EA98C}" type="datetimeFigureOut">
              <a:rPr lang="ko-KR" altLang="en-US"/>
              <a:pPr/>
              <a:t>2023-08-03</a:t>
            </a:fld>
            <a:endParaRPr lang="en-US" altLang="ko-KR"/>
          </a:p>
        </p:txBody>
      </p:sp>
      <p:sp>
        <p:nvSpPr>
          <p:cNvPr id="5" name="바닥글 개체 틀 4">
            <a:extLst>
              <a:ext uri="{FF2B5EF4-FFF2-40B4-BE49-F238E27FC236}">
                <a16:creationId xmlns:a16="http://schemas.microsoft.com/office/drawing/2014/main" id="{149DEF77-FF25-4403-95DD-0D0FF99A29E5}"/>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5552768B-1A56-40D3-B6A0-78E33DF44447}"/>
              </a:ext>
            </a:extLst>
          </p:cNvPr>
          <p:cNvSpPr>
            <a:spLocks noGrp="1"/>
          </p:cNvSpPr>
          <p:nvPr>
            <p:ph type="sldNum" sz="quarter" idx="12"/>
          </p:nvPr>
        </p:nvSpPr>
        <p:spPr/>
        <p:txBody>
          <a:bodyPr/>
          <a:lstStyle>
            <a:lvl1pPr>
              <a:defRPr/>
            </a:lvl1pPr>
          </a:lstStyle>
          <a:p>
            <a:fld id="{908030E7-0001-4CD7-8424-32E39EEA8C8D}" type="slidenum">
              <a:rPr lang="ko-KR" altLang="en-US"/>
              <a:pPr/>
              <a:t>‹#›</a:t>
            </a:fld>
            <a:endParaRPr lang="en-US" altLang="ko-KR"/>
          </a:p>
        </p:txBody>
      </p:sp>
    </p:spTree>
    <p:extLst>
      <p:ext uri="{BB962C8B-B14F-4D97-AF65-F5344CB8AC3E}">
        <p14:creationId xmlns:p14="http://schemas.microsoft.com/office/powerpoint/2010/main" val="83697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B8E329-92F1-4ADC-99B9-D9969432E33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DB05453C-C832-4765-9065-83BDB8286025}"/>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B198FA45-3C65-4B55-8DF6-34A36DA18F0F}"/>
              </a:ext>
            </a:extLst>
          </p:cNvPr>
          <p:cNvSpPr>
            <a:spLocks noGrp="1"/>
          </p:cNvSpPr>
          <p:nvPr>
            <p:ph type="dt" sz="half" idx="10"/>
          </p:nvPr>
        </p:nvSpPr>
        <p:spPr/>
        <p:txBody>
          <a:bodyPr/>
          <a:lstStyle>
            <a:lvl1pPr>
              <a:defRPr/>
            </a:lvl1pPr>
          </a:lstStyle>
          <a:p>
            <a:fld id="{3D6DDC01-0C7E-471A-A284-8A9312464EC5}" type="datetimeFigureOut">
              <a:rPr lang="ko-KR" altLang="en-US"/>
              <a:pPr/>
              <a:t>2023-08-03</a:t>
            </a:fld>
            <a:endParaRPr lang="en-US" altLang="ko-KR"/>
          </a:p>
        </p:txBody>
      </p:sp>
      <p:sp>
        <p:nvSpPr>
          <p:cNvPr id="5" name="바닥글 개체 틀 4">
            <a:extLst>
              <a:ext uri="{FF2B5EF4-FFF2-40B4-BE49-F238E27FC236}">
                <a16:creationId xmlns:a16="http://schemas.microsoft.com/office/drawing/2014/main" id="{D4186CC5-B987-4894-9036-CF358DC23AC4}"/>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BE39E9CF-5CAF-4CFD-809F-976DED9FCE4C}"/>
              </a:ext>
            </a:extLst>
          </p:cNvPr>
          <p:cNvSpPr>
            <a:spLocks noGrp="1"/>
          </p:cNvSpPr>
          <p:nvPr>
            <p:ph type="sldNum" sz="quarter" idx="12"/>
          </p:nvPr>
        </p:nvSpPr>
        <p:spPr/>
        <p:txBody>
          <a:bodyPr/>
          <a:lstStyle>
            <a:lvl1pPr>
              <a:defRPr/>
            </a:lvl1pPr>
          </a:lstStyle>
          <a:p>
            <a:fld id="{6BB541A9-11A9-40D8-B728-E8F3F56E1EE9}" type="slidenum">
              <a:rPr lang="ko-KR" altLang="en-US"/>
              <a:pPr/>
              <a:t>‹#›</a:t>
            </a:fld>
            <a:endParaRPr lang="en-US" altLang="ko-KR"/>
          </a:p>
        </p:txBody>
      </p:sp>
    </p:spTree>
    <p:extLst>
      <p:ext uri="{BB962C8B-B14F-4D97-AF65-F5344CB8AC3E}">
        <p14:creationId xmlns:p14="http://schemas.microsoft.com/office/powerpoint/2010/main" val="91051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B55C74-506D-4D30-B44C-83EF1707C50F}"/>
              </a:ext>
            </a:extLst>
          </p:cNvPr>
          <p:cNvSpPr>
            <a:spLocks noGrp="1"/>
          </p:cNvSpPr>
          <p:nvPr>
            <p:ph type="title"/>
          </p:nvPr>
        </p:nvSpPr>
        <p:spPr>
          <a:xfrm>
            <a:off x="623888" y="1709738"/>
            <a:ext cx="7886700" cy="2852737"/>
          </a:xfrm>
        </p:spPr>
        <p:txBody>
          <a:bodyPr/>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59D4A42D-2070-430B-B77B-1B8B9374F4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FC430510-A686-4F34-BA9C-1E5991AA6AF0}"/>
              </a:ext>
            </a:extLst>
          </p:cNvPr>
          <p:cNvSpPr>
            <a:spLocks noGrp="1"/>
          </p:cNvSpPr>
          <p:nvPr>
            <p:ph type="dt" sz="half" idx="10"/>
          </p:nvPr>
        </p:nvSpPr>
        <p:spPr/>
        <p:txBody>
          <a:bodyPr/>
          <a:lstStyle>
            <a:lvl1pPr>
              <a:defRPr/>
            </a:lvl1pPr>
          </a:lstStyle>
          <a:p>
            <a:fld id="{50A6C734-3C1B-482F-9D76-95F50F5BD2C0}" type="datetimeFigureOut">
              <a:rPr lang="ko-KR" altLang="en-US"/>
              <a:pPr/>
              <a:t>2023-08-03</a:t>
            </a:fld>
            <a:endParaRPr lang="en-US" altLang="ko-KR"/>
          </a:p>
        </p:txBody>
      </p:sp>
      <p:sp>
        <p:nvSpPr>
          <p:cNvPr id="5" name="바닥글 개체 틀 4">
            <a:extLst>
              <a:ext uri="{FF2B5EF4-FFF2-40B4-BE49-F238E27FC236}">
                <a16:creationId xmlns:a16="http://schemas.microsoft.com/office/drawing/2014/main" id="{F20AABB2-2A79-4C40-BBD2-5FE8D580585E}"/>
              </a:ext>
            </a:extLst>
          </p:cNvPr>
          <p:cNvSpPr>
            <a:spLocks noGrp="1"/>
          </p:cNvSpPr>
          <p:nvPr>
            <p:ph type="ftr" sz="quarter" idx="11"/>
          </p:nvPr>
        </p:nvSpPr>
        <p:spPr/>
        <p:txBody>
          <a:bodyPr/>
          <a:lstStyle>
            <a:lvl1pPr>
              <a:defRPr/>
            </a:lvl1pPr>
          </a:lstStyle>
          <a:p>
            <a:endParaRPr lang="en-US" altLang="ko-KR"/>
          </a:p>
        </p:txBody>
      </p:sp>
      <p:sp>
        <p:nvSpPr>
          <p:cNvPr id="6" name="슬라이드 번호 개체 틀 5">
            <a:extLst>
              <a:ext uri="{FF2B5EF4-FFF2-40B4-BE49-F238E27FC236}">
                <a16:creationId xmlns:a16="http://schemas.microsoft.com/office/drawing/2014/main" id="{E59EE6CE-CEB4-475E-A2A2-BF8975405A17}"/>
              </a:ext>
            </a:extLst>
          </p:cNvPr>
          <p:cNvSpPr>
            <a:spLocks noGrp="1"/>
          </p:cNvSpPr>
          <p:nvPr>
            <p:ph type="sldNum" sz="quarter" idx="12"/>
          </p:nvPr>
        </p:nvSpPr>
        <p:spPr/>
        <p:txBody>
          <a:bodyPr/>
          <a:lstStyle>
            <a:lvl1pPr>
              <a:defRPr/>
            </a:lvl1pPr>
          </a:lstStyle>
          <a:p>
            <a:fld id="{DB8D5CFD-F7AD-4ECB-AFF2-919206718669}" type="slidenum">
              <a:rPr lang="ko-KR" altLang="en-US"/>
              <a:pPr/>
              <a:t>‹#›</a:t>
            </a:fld>
            <a:endParaRPr lang="en-US" altLang="ko-KR"/>
          </a:p>
        </p:txBody>
      </p:sp>
    </p:spTree>
    <p:extLst>
      <p:ext uri="{BB962C8B-B14F-4D97-AF65-F5344CB8AC3E}">
        <p14:creationId xmlns:p14="http://schemas.microsoft.com/office/powerpoint/2010/main" val="275011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6C5D31B-761B-4E65-A2BA-DD3F38C2DFC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844DA8A7-D9DA-4138-88D2-9982B15CD1C2}"/>
              </a:ext>
            </a:extLst>
          </p:cNvPr>
          <p:cNvSpPr>
            <a:spLocks noGrp="1"/>
          </p:cNvSpPr>
          <p:nvPr>
            <p:ph sz="half" idx="1"/>
          </p:nvPr>
        </p:nvSpPr>
        <p:spPr>
          <a:xfrm>
            <a:off x="457200" y="1600200"/>
            <a:ext cx="4038600" cy="4530725"/>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5FDC1F1C-85CE-48FD-AE50-172C1B6B5CEC}"/>
              </a:ext>
            </a:extLst>
          </p:cNvPr>
          <p:cNvSpPr>
            <a:spLocks noGrp="1"/>
          </p:cNvSpPr>
          <p:nvPr>
            <p:ph sz="half" idx="2"/>
          </p:nvPr>
        </p:nvSpPr>
        <p:spPr>
          <a:xfrm>
            <a:off x="4648200" y="1600200"/>
            <a:ext cx="4038600" cy="4530725"/>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D08015BB-DACA-46A1-813F-A1E97706CBD6}"/>
              </a:ext>
            </a:extLst>
          </p:cNvPr>
          <p:cNvSpPr>
            <a:spLocks noGrp="1"/>
          </p:cNvSpPr>
          <p:nvPr>
            <p:ph type="dt" sz="half" idx="10"/>
          </p:nvPr>
        </p:nvSpPr>
        <p:spPr/>
        <p:txBody>
          <a:bodyPr/>
          <a:lstStyle>
            <a:lvl1pPr>
              <a:defRPr/>
            </a:lvl1pPr>
          </a:lstStyle>
          <a:p>
            <a:fld id="{D9D3BFFE-107B-4AF4-BB08-92BEB7EA6696}" type="datetimeFigureOut">
              <a:rPr lang="ko-KR" altLang="en-US"/>
              <a:pPr/>
              <a:t>2023-08-03</a:t>
            </a:fld>
            <a:endParaRPr lang="en-US" altLang="ko-KR"/>
          </a:p>
        </p:txBody>
      </p:sp>
      <p:sp>
        <p:nvSpPr>
          <p:cNvPr id="6" name="바닥글 개체 틀 5">
            <a:extLst>
              <a:ext uri="{FF2B5EF4-FFF2-40B4-BE49-F238E27FC236}">
                <a16:creationId xmlns:a16="http://schemas.microsoft.com/office/drawing/2014/main" id="{E0D8B7BA-4331-46DB-B77F-A8F61C325B42}"/>
              </a:ext>
            </a:extLst>
          </p:cNvPr>
          <p:cNvSpPr>
            <a:spLocks noGrp="1"/>
          </p:cNvSpPr>
          <p:nvPr>
            <p:ph type="ftr" sz="quarter" idx="11"/>
          </p:nvPr>
        </p:nvSpPr>
        <p:spPr/>
        <p:txBody>
          <a:bodyPr/>
          <a:lstStyle>
            <a:lvl1pPr>
              <a:defRPr/>
            </a:lvl1pPr>
          </a:lstStyle>
          <a:p>
            <a:endParaRPr lang="en-US" altLang="ko-KR"/>
          </a:p>
        </p:txBody>
      </p:sp>
      <p:sp>
        <p:nvSpPr>
          <p:cNvPr id="7" name="슬라이드 번호 개체 틀 6">
            <a:extLst>
              <a:ext uri="{FF2B5EF4-FFF2-40B4-BE49-F238E27FC236}">
                <a16:creationId xmlns:a16="http://schemas.microsoft.com/office/drawing/2014/main" id="{61A6F837-B685-4D87-83B2-6A3B0319A316}"/>
              </a:ext>
            </a:extLst>
          </p:cNvPr>
          <p:cNvSpPr>
            <a:spLocks noGrp="1"/>
          </p:cNvSpPr>
          <p:nvPr>
            <p:ph type="sldNum" sz="quarter" idx="12"/>
          </p:nvPr>
        </p:nvSpPr>
        <p:spPr/>
        <p:txBody>
          <a:bodyPr/>
          <a:lstStyle>
            <a:lvl1pPr>
              <a:defRPr/>
            </a:lvl1pPr>
          </a:lstStyle>
          <a:p>
            <a:fld id="{AE04DEA1-4E4E-405A-A202-72813EF54084}" type="slidenum">
              <a:rPr lang="ko-KR" altLang="en-US"/>
              <a:pPr/>
              <a:t>‹#›</a:t>
            </a:fld>
            <a:endParaRPr lang="en-US" altLang="ko-KR"/>
          </a:p>
        </p:txBody>
      </p:sp>
    </p:spTree>
    <p:extLst>
      <p:ext uri="{BB962C8B-B14F-4D97-AF65-F5344CB8AC3E}">
        <p14:creationId xmlns:p14="http://schemas.microsoft.com/office/powerpoint/2010/main" val="175004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98A947-6E7B-47EE-985C-1F7A5124CBDC}"/>
              </a:ext>
            </a:extLst>
          </p:cNvPr>
          <p:cNvSpPr>
            <a:spLocks noGrp="1"/>
          </p:cNvSpPr>
          <p:nvPr>
            <p:ph type="title"/>
          </p:nvPr>
        </p:nvSpPr>
        <p:spPr>
          <a:xfrm>
            <a:off x="630238" y="365125"/>
            <a:ext cx="78867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0198806-5B02-45EC-9194-8E3AB6ECE6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CEC8A6D7-E60A-4EE8-B904-5B076C1B1E82}"/>
              </a:ext>
            </a:extLst>
          </p:cNvPr>
          <p:cNvSpPr>
            <a:spLocks noGrp="1"/>
          </p:cNvSpPr>
          <p:nvPr>
            <p:ph sz="half" idx="2"/>
          </p:nvPr>
        </p:nvSpPr>
        <p:spPr>
          <a:xfrm>
            <a:off x="630238" y="2505075"/>
            <a:ext cx="386873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028E239B-557F-4F6C-B97B-C69A62FA2E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5FD56B4F-6889-40C9-90FE-D2A856E020CA}"/>
              </a:ext>
            </a:extLst>
          </p:cNvPr>
          <p:cNvSpPr>
            <a:spLocks noGrp="1"/>
          </p:cNvSpPr>
          <p:nvPr>
            <p:ph sz="quarter" idx="4"/>
          </p:nvPr>
        </p:nvSpPr>
        <p:spPr>
          <a:xfrm>
            <a:off x="4629150" y="2505075"/>
            <a:ext cx="38877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99240D77-E6DA-4A47-BBAD-36D29AC9056D}"/>
              </a:ext>
            </a:extLst>
          </p:cNvPr>
          <p:cNvSpPr>
            <a:spLocks noGrp="1"/>
          </p:cNvSpPr>
          <p:nvPr>
            <p:ph type="dt" sz="half" idx="10"/>
          </p:nvPr>
        </p:nvSpPr>
        <p:spPr/>
        <p:txBody>
          <a:bodyPr/>
          <a:lstStyle>
            <a:lvl1pPr>
              <a:defRPr/>
            </a:lvl1pPr>
          </a:lstStyle>
          <a:p>
            <a:fld id="{274933A4-8BDA-4A01-A86D-EC6F8166CFD1}" type="datetimeFigureOut">
              <a:rPr lang="ko-KR" altLang="en-US"/>
              <a:pPr/>
              <a:t>2023-08-03</a:t>
            </a:fld>
            <a:endParaRPr lang="en-US" altLang="ko-KR"/>
          </a:p>
        </p:txBody>
      </p:sp>
      <p:sp>
        <p:nvSpPr>
          <p:cNvPr id="8" name="바닥글 개체 틀 7">
            <a:extLst>
              <a:ext uri="{FF2B5EF4-FFF2-40B4-BE49-F238E27FC236}">
                <a16:creationId xmlns:a16="http://schemas.microsoft.com/office/drawing/2014/main" id="{EED9E0A9-5920-426A-8E33-B05883A13365}"/>
              </a:ext>
            </a:extLst>
          </p:cNvPr>
          <p:cNvSpPr>
            <a:spLocks noGrp="1"/>
          </p:cNvSpPr>
          <p:nvPr>
            <p:ph type="ftr" sz="quarter" idx="11"/>
          </p:nvPr>
        </p:nvSpPr>
        <p:spPr/>
        <p:txBody>
          <a:bodyPr/>
          <a:lstStyle>
            <a:lvl1pPr>
              <a:defRPr/>
            </a:lvl1pPr>
          </a:lstStyle>
          <a:p>
            <a:endParaRPr lang="en-US" altLang="ko-KR"/>
          </a:p>
        </p:txBody>
      </p:sp>
      <p:sp>
        <p:nvSpPr>
          <p:cNvPr id="9" name="슬라이드 번호 개체 틀 8">
            <a:extLst>
              <a:ext uri="{FF2B5EF4-FFF2-40B4-BE49-F238E27FC236}">
                <a16:creationId xmlns:a16="http://schemas.microsoft.com/office/drawing/2014/main" id="{5BCE394B-DC3E-4DBB-B3AA-32629AAD8DDF}"/>
              </a:ext>
            </a:extLst>
          </p:cNvPr>
          <p:cNvSpPr>
            <a:spLocks noGrp="1"/>
          </p:cNvSpPr>
          <p:nvPr>
            <p:ph type="sldNum" sz="quarter" idx="12"/>
          </p:nvPr>
        </p:nvSpPr>
        <p:spPr/>
        <p:txBody>
          <a:bodyPr/>
          <a:lstStyle>
            <a:lvl1pPr>
              <a:defRPr/>
            </a:lvl1pPr>
          </a:lstStyle>
          <a:p>
            <a:fld id="{F7AB5580-5B34-4457-BACA-67ABFCED8E0C}" type="slidenum">
              <a:rPr lang="ko-KR" altLang="en-US"/>
              <a:pPr/>
              <a:t>‹#›</a:t>
            </a:fld>
            <a:endParaRPr lang="en-US" altLang="ko-KR"/>
          </a:p>
        </p:txBody>
      </p:sp>
    </p:spTree>
    <p:extLst>
      <p:ext uri="{BB962C8B-B14F-4D97-AF65-F5344CB8AC3E}">
        <p14:creationId xmlns:p14="http://schemas.microsoft.com/office/powerpoint/2010/main" val="247164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270EA18-EF93-4D78-A691-6AF476BF0669}"/>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E335F2C0-FC80-4B87-B6DC-42343A593B37}"/>
              </a:ext>
            </a:extLst>
          </p:cNvPr>
          <p:cNvSpPr>
            <a:spLocks noGrp="1"/>
          </p:cNvSpPr>
          <p:nvPr>
            <p:ph type="dt" sz="half" idx="10"/>
          </p:nvPr>
        </p:nvSpPr>
        <p:spPr/>
        <p:txBody>
          <a:bodyPr/>
          <a:lstStyle>
            <a:lvl1pPr>
              <a:defRPr/>
            </a:lvl1pPr>
          </a:lstStyle>
          <a:p>
            <a:fld id="{C72E751E-BA25-45B7-AC86-F71254AF7302}" type="datetimeFigureOut">
              <a:rPr lang="ko-KR" altLang="en-US"/>
              <a:pPr/>
              <a:t>2023-08-03</a:t>
            </a:fld>
            <a:endParaRPr lang="en-US" altLang="ko-KR"/>
          </a:p>
        </p:txBody>
      </p:sp>
      <p:sp>
        <p:nvSpPr>
          <p:cNvPr id="4" name="바닥글 개체 틀 3">
            <a:extLst>
              <a:ext uri="{FF2B5EF4-FFF2-40B4-BE49-F238E27FC236}">
                <a16:creationId xmlns:a16="http://schemas.microsoft.com/office/drawing/2014/main" id="{17A9F341-436A-425A-B570-F737BCD6AF15}"/>
              </a:ext>
            </a:extLst>
          </p:cNvPr>
          <p:cNvSpPr>
            <a:spLocks noGrp="1"/>
          </p:cNvSpPr>
          <p:nvPr>
            <p:ph type="ftr" sz="quarter" idx="11"/>
          </p:nvPr>
        </p:nvSpPr>
        <p:spPr/>
        <p:txBody>
          <a:bodyPr/>
          <a:lstStyle>
            <a:lvl1pPr>
              <a:defRPr/>
            </a:lvl1pPr>
          </a:lstStyle>
          <a:p>
            <a:endParaRPr lang="en-US" altLang="ko-KR"/>
          </a:p>
        </p:txBody>
      </p:sp>
      <p:sp>
        <p:nvSpPr>
          <p:cNvPr id="5" name="슬라이드 번호 개체 틀 4">
            <a:extLst>
              <a:ext uri="{FF2B5EF4-FFF2-40B4-BE49-F238E27FC236}">
                <a16:creationId xmlns:a16="http://schemas.microsoft.com/office/drawing/2014/main" id="{DE4CCFB4-FFB9-4C48-A961-0250D7034F03}"/>
              </a:ext>
            </a:extLst>
          </p:cNvPr>
          <p:cNvSpPr>
            <a:spLocks noGrp="1"/>
          </p:cNvSpPr>
          <p:nvPr>
            <p:ph type="sldNum" sz="quarter" idx="12"/>
          </p:nvPr>
        </p:nvSpPr>
        <p:spPr/>
        <p:txBody>
          <a:bodyPr/>
          <a:lstStyle>
            <a:lvl1pPr>
              <a:defRPr/>
            </a:lvl1pPr>
          </a:lstStyle>
          <a:p>
            <a:fld id="{9400891A-DC8B-48C4-B039-37D60B6D24A3}" type="slidenum">
              <a:rPr lang="ko-KR" altLang="en-US"/>
              <a:pPr/>
              <a:t>‹#›</a:t>
            </a:fld>
            <a:endParaRPr lang="en-US" altLang="ko-KR"/>
          </a:p>
        </p:txBody>
      </p:sp>
    </p:spTree>
    <p:extLst>
      <p:ext uri="{BB962C8B-B14F-4D97-AF65-F5344CB8AC3E}">
        <p14:creationId xmlns:p14="http://schemas.microsoft.com/office/powerpoint/2010/main" val="158179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02B4A5BA-C4C1-4F11-A448-C880430CC425}"/>
              </a:ext>
            </a:extLst>
          </p:cNvPr>
          <p:cNvSpPr>
            <a:spLocks noGrp="1"/>
          </p:cNvSpPr>
          <p:nvPr>
            <p:ph type="dt" sz="half" idx="10"/>
          </p:nvPr>
        </p:nvSpPr>
        <p:spPr/>
        <p:txBody>
          <a:bodyPr/>
          <a:lstStyle>
            <a:lvl1pPr>
              <a:defRPr/>
            </a:lvl1pPr>
          </a:lstStyle>
          <a:p>
            <a:fld id="{FAC42AEF-7811-400F-BDC8-6DB9F3509B87}" type="datetimeFigureOut">
              <a:rPr lang="ko-KR" altLang="en-US"/>
              <a:pPr/>
              <a:t>2023-08-03</a:t>
            </a:fld>
            <a:endParaRPr lang="en-US" altLang="ko-KR"/>
          </a:p>
        </p:txBody>
      </p:sp>
      <p:sp>
        <p:nvSpPr>
          <p:cNvPr id="3" name="바닥글 개체 틀 2">
            <a:extLst>
              <a:ext uri="{FF2B5EF4-FFF2-40B4-BE49-F238E27FC236}">
                <a16:creationId xmlns:a16="http://schemas.microsoft.com/office/drawing/2014/main" id="{0A9AC123-CED4-4EEE-BF1F-A093467B0ACF}"/>
              </a:ext>
            </a:extLst>
          </p:cNvPr>
          <p:cNvSpPr>
            <a:spLocks noGrp="1"/>
          </p:cNvSpPr>
          <p:nvPr>
            <p:ph type="ftr" sz="quarter" idx="11"/>
          </p:nvPr>
        </p:nvSpPr>
        <p:spPr/>
        <p:txBody>
          <a:bodyPr/>
          <a:lstStyle>
            <a:lvl1pPr>
              <a:defRPr/>
            </a:lvl1pPr>
          </a:lstStyle>
          <a:p>
            <a:endParaRPr lang="en-US" altLang="ko-KR"/>
          </a:p>
        </p:txBody>
      </p:sp>
      <p:sp>
        <p:nvSpPr>
          <p:cNvPr id="4" name="슬라이드 번호 개체 틀 3">
            <a:extLst>
              <a:ext uri="{FF2B5EF4-FFF2-40B4-BE49-F238E27FC236}">
                <a16:creationId xmlns:a16="http://schemas.microsoft.com/office/drawing/2014/main" id="{F9A38B56-6C69-4693-9CD6-FDC60E150715}"/>
              </a:ext>
            </a:extLst>
          </p:cNvPr>
          <p:cNvSpPr>
            <a:spLocks noGrp="1"/>
          </p:cNvSpPr>
          <p:nvPr>
            <p:ph type="sldNum" sz="quarter" idx="12"/>
          </p:nvPr>
        </p:nvSpPr>
        <p:spPr/>
        <p:txBody>
          <a:bodyPr/>
          <a:lstStyle>
            <a:lvl1pPr>
              <a:defRPr/>
            </a:lvl1pPr>
          </a:lstStyle>
          <a:p>
            <a:fld id="{C60809AA-F549-4957-BB43-F367385D01E0}" type="slidenum">
              <a:rPr lang="ko-KR" altLang="en-US"/>
              <a:pPr/>
              <a:t>‹#›</a:t>
            </a:fld>
            <a:endParaRPr lang="en-US" altLang="ko-KR"/>
          </a:p>
        </p:txBody>
      </p:sp>
    </p:spTree>
    <p:extLst>
      <p:ext uri="{BB962C8B-B14F-4D97-AF65-F5344CB8AC3E}">
        <p14:creationId xmlns:p14="http://schemas.microsoft.com/office/powerpoint/2010/main" val="125914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09C9BCB-DD38-4ED3-AF28-5519C98FC3E8}"/>
              </a:ext>
            </a:extLst>
          </p:cNvPr>
          <p:cNvSpPr>
            <a:spLocks noGrp="1"/>
          </p:cNvSpPr>
          <p:nvPr>
            <p:ph type="title"/>
          </p:nvPr>
        </p:nvSpPr>
        <p:spPr>
          <a:xfrm>
            <a:off x="630238" y="457200"/>
            <a:ext cx="2949575" cy="1600200"/>
          </a:xfrm>
        </p:spPr>
        <p:txBody>
          <a:bodyPr/>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9E525880-0A0E-440F-BC9B-5770925D06C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BCE382D5-CD61-4306-9E41-CF59CD2854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02914A0F-871F-4077-B6FA-96906DA9F965}"/>
              </a:ext>
            </a:extLst>
          </p:cNvPr>
          <p:cNvSpPr>
            <a:spLocks noGrp="1"/>
          </p:cNvSpPr>
          <p:nvPr>
            <p:ph type="dt" sz="half" idx="10"/>
          </p:nvPr>
        </p:nvSpPr>
        <p:spPr/>
        <p:txBody>
          <a:bodyPr/>
          <a:lstStyle>
            <a:lvl1pPr>
              <a:defRPr/>
            </a:lvl1pPr>
          </a:lstStyle>
          <a:p>
            <a:fld id="{2D937700-DE5A-4DE1-9088-E09462031131}" type="datetimeFigureOut">
              <a:rPr lang="ko-KR" altLang="en-US"/>
              <a:pPr/>
              <a:t>2023-08-03</a:t>
            </a:fld>
            <a:endParaRPr lang="en-US" altLang="ko-KR"/>
          </a:p>
        </p:txBody>
      </p:sp>
      <p:sp>
        <p:nvSpPr>
          <p:cNvPr id="6" name="바닥글 개체 틀 5">
            <a:extLst>
              <a:ext uri="{FF2B5EF4-FFF2-40B4-BE49-F238E27FC236}">
                <a16:creationId xmlns:a16="http://schemas.microsoft.com/office/drawing/2014/main" id="{637EDF4F-A05C-4FF6-8F39-A48C9FC8079E}"/>
              </a:ext>
            </a:extLst>
          </p:cNvPr>
          <p:cNvSpPr>
            <a:spLocks noGrp="1"/>
          </p:cNvSpPr>
          <p:nvPr>
            <p:ph type="ftr" sz="quarter" idx="11"/>
          </p:nvPr>
        </p:nvSpPr>
        <p:spPr/>
        <p:txBody>
          <a:bodyPr/>
          <a:lstStyle>
            <a:lvl1pPr>
              <a:defRPr/>
            </a:lvl1pPr>
          </a:lstStyle>
          <a:p>
            <a:endParaRPr lang="en-US" altLang="ko-KR"/>
          </a:p>
        </p:txBody>
      </p:sp>
      <p:sp>
        <p:nvSpPr>
          <p:cNvPr id="7" name="슬라이드 번호 개체 틀 6">
            <a:extLst>
              <a:ext uri="{FF2B5EF4-FFF2-40B4-BE49-F238E27FC236}">
                <a16:creationId xmlns:a16="http://schemas.microsoft.com/office/drawing/2014/main" id="{BC052B11-E901-4F40-AC98-0B50FD106053}"/>
              </a:ext>
            </a:extLst>
          </p:cNvPr>
          <p:cNvSpPr>
            <a:spLocks noGrp="1"/>
          </p:cNvSpPr>
          <p:nvPr>
            <p:ph type="sldNum" sz="quarter" idx="12"/>
          </p:nvPr>
        </p:nvSpPr>
        <p:spPr/>
        <p:txBody>
          <a:bodyPr/>
          <a:lstStyle>
            <a:lvl1pPr>
              <a:defRPr/>
            </a:lvl1pPr>
          </a:lstStyle>
          <a:p>
            <a:fld id="{BC95D04B-6A06-4005-8246-9B75A5264B38}" type="slidenum">
              <a:rPr lang="ko-KR" altLang="en-US"/>
              <a:pPr/>
              <a:t>‹#›</a:t>
            </a:fld>
            <a:endParaRPr lang="en-US" altLang="ko-KR"/>
          </a:p>
        </p:txBody>
      </p:sp>
    </p:spTree>
    <p:extLst>
      <p:ext uri="{BB962C8B-B14F-4D97-AF65-F5344CB8AC3E}">
        <p14:creationId xmlns:p14="http://schemas.microsoft.com/office/powerpoint/2010/main" val="48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2388E2-F5B6-4D9E-9DAD-5E584A575847}"/>
              </a:ext>
            </a:extLst>
          </p:cNvPr>
          <p:cNvSpPr>
            <a:spLocks noGrp="1"/>
          </p:cNvSpPr>
          <p:nvPr>
            <p:ph type="title"/>
          </p:nvPr>
        </p:nvSpPr>
        <p:spPr>
          <a:xfrm>
            <a:off x="630238" y="457200"/>
            <a:ext cx="2949575" cy="1600200"/>
          </a:xfrm>
        </p:spPr>
        <p:txBody>
          <a:bodyPr/>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CE63EA6E-D5E8-432A-855D-5DBB1AC7CDF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4E087727-B099-478F-ABE6-4CDCE9EDCC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9E9DEBFD-5F46-45D2-83CE-569FEBB60F75}"/>
              </a:ext>
            </a:extLst>
          </p:cNvPr>
          <p:cNvSpPr>
            <a:spLocks noGrp="1"/>
          </p:cNvSpPr>
          <p:nvPr>
            <p:ph type="dt" sz="half" idx="10"/>
          </p:nvPr>
        </p:nvSpPr>
        <p:spPr/>
        <p:txBody>
          <a:bodyPr/>
          <a:lstStyle>
            <a:lvl1pPr>
              <a:defRPr/>
            </a:lvl1pPr>
          </a:lstStyle>
          <a:p>
            <a:fld id="{8E2FCECE-4C9B-4E44-A30D-BC66810B0B25}" type="datetimeFigureOut">
              <a:rPr lang="ko-KR" altLang="en-US"/>
              <a:pPr/>
              <a:t>2023-08-03</a:t>
            </a:fld>
            <a:endParaRPr lang="en-US" altLang="ko-KR"/>
          </a:p>
        </p:txBody>
      </p:sp>
      <p:sp>
        <p:nvSpPr>
          <p:cNvPr id="6" name="바닥글 개체 틀 5">
            <a:extLst>
              <a:ext uri="{FF2B5EF4-FFF2-40B4-BE49-F238E27FC236}">
                <a16:creationId xmlns:a16="http://schemas.microsoft.com/office/drawing/2014/main" id="{C03A8B78-A4B3-46C7-A308-3FAD54437360}"/>
              </a:ext>
            </a:extLst>
          </p:cNvPr>
          <p:cNvSpPr>
            <a:spLocks noGrp="1"/>
          </p:cNvSpPr>
          <p:nvPr>
            <p:ph type="ftr" sz="quarter" idx="11"/>
          </p:nvPr>
        </p:nvSpPr>
        <p:spPr/>
        <p:txBody>
          <a:bodyPr/>
          <a:lstStyle>
            <a:lvl1pPr>
              <a:defRPr/>
            </a:lvl1pPr>
          </a:lstStyle>
          <a:p>
            <a:endParaRPr lang="en-US" altLang="ko-KR"/>
          </a:p>
        </p:txBody>
      </p:sp>
      <p:sp>
        <p:nvSpPr>
          <p:cNvPr id="7" name="슬라이드 번호 개체 틀 6">
            <a:extLst>
              <a:ext uri="{FF2B5EF4-FFF2-40B4-BE49-F238E27FC236}">
                <a16:creationId xmlns:a16="http://schemas.microsoft.com/office/drawing/2014/main" id="{1E858E96-F798-4751-809B-DA195686C100}"/>
              </a:ext>
            </a:extLst>
          </p:cNvPr>
          <p:cNvSpPr>
            <a:spLocks noGrp="1"/>
          </p:cNvSpPr>
          <p:nvPr>
            <p:ph type="sldNum" sz="quarter" idx="12"/>
          </p:nvPr>
        </p:nvSpPr>
        <p:spPr/>
        <p:txBody>
          <a:bodyPr/>
          <a:lstStyle>
            <a:lvl1pPr>
              <a:defRPr/>
            </a:lvl1pPr>
          </a:lstStyle>
          <a:p>
            <a:fld id="{0A418903-5CAE-4EF8-9F2F-B7AD491C5854}" type="slidenum">
              <a:rPr lang="ko-KR" altLang="en-US"/>
              <a:pPr/>
              <a:t>‹#›</a:t>
            </a:fld>
            <a:endParaRPr lang="en-US" altLang="ko-KR"/>
          </a:p>
        </p:txBody>
      </p:sp>
    </p:spTree>
    <p:extLst>
      <p:ext uri="{BB962C8B-B14F-4D97-AF65-F5344CB8AC3E}">
        <p14:creationId xmlns:p14="http://schemas.microsoft.com/office/powerpoint/2010/main" val="110130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CBB07E4-410D-442A-836C-F1BDB9513EC6}"/>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ko-KR" altLang="en-US"/>
              <a:t>마스터 제목 스타일 편집</a:t>
            </a:r>
          </a:p>
        </p:txBody>
      </p:sp>
      <p:sp>
        <p:nvSpPr>
          <p:cNvPr id="89091" name="Rectangle 3">
            <a:extLst>
              <a:ext uri="{FF2B5EF4-FFF2-40B4-BE49-F238E27FC236}">
                <a16:creationId xmlns:a16="http://schemas.microsoft.com/office/drawing/2014/main" id="{06CE4DF0-BE7A-4301-9A5E-93958F0EDD1D}"/>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9092" name="Rectangle 4">
            <a:extLst>
              <a:ext uri="{FF2B5EF4-FFF2-40B4-BE49-F238E27FC236}">
                <a16:creationId xmlns:a16="http://schemas.microsoft.com/office/drawing/2014/main" id="{7ED1EF23-E03A-4732-A07B-58FBEAB8A5B3}"/>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latinLnBrk="1" hangingPunct="1">
              <a:defRPr sz="1000">
                <a:latin typeface="+mn-lt"/>
                <a:ea typeface="+mn-ea"/>
              </a:defRPr>
            </a:lvl1pPr>
          </a:lstStyle>
          <a:p>
            <a:fld id="{85E20BFF-7FC1-4FCE-A7D3-F96EBE4F7799}" type="datetimeFigureOut">
              <a:rPr lang="ko-KR" altLang="en-US"/>
              <a:pPr/>
              <a:t>2023-08-03</a:t>
            </a:fld>
            <a:endParaRPr lang="en-US" altLang="ko-KR"/>
          </a:p>
        </p:txBody>
      </p:sp>
      <p:sp>
        <p:nvSpPr>
          <p:cNvPr id="89093" name="Rectangle 5">
            <a:extLst>
              <a:ext uri="{FF2B5EF4-FFF2-40B4-BE49-F238E27FC236}">
                <a16:creationId xmlns:a16="http://schemas.microsoft.com/office/drawing/2014/main" id="{ACB0AE64-8001-43FD-B88D-63D39FC016C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latinLnBrk="1" hangingPunct="1">
              <a:defRPr sz="1000">
                <a:latin typeface="+mn-lt"/>
                <a:ea typeface="+mn-ea"/>
              </a:defRPr>
            </a:lvl1pPr>
          </a:lstStyle>
          <a:p>
            <a:endParaRPr lang="en-US" altLang="ko-KR"/>
          </a:p>
        </p:txBody>
      </p:sp>
      <p:sp>
        <p:nvSpPr>
          <p:cNvPr id="89094" name="Rectangle 6">
            <a:extLst>
              <a:ext uri="{FF2B5EF4-FFF2-40B4-BE49-F238E27FC236}">
                <a16:creationId xmlns:a16="http://schemas.microsoft.com/office/drawing/2014/main" id="{24DA6AD3-0E85-4ADD-A67C-6C7D72844EFB}"/>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latinLnBrk="1" hangingPunct="1">
              <a:defRPr sz="1000">
                <a:latin typeface="+mn-lt"/>
                <a:ea typeface="+mn-ea"/>
              </a:defRPr>
            </a:lvl1pPr>
          </a:lstStyle>
          <a:p>
            <a:fld id="{5D9F88E6-C425-4A0B-9AA3-F8064A4BCA56}" type="slidenum">
              <a:rPr lang="ko-KR" altLang="en-US"/>
              <a:pPr/>
              <a:t>‹#›</a:t>
            </a:fld>
            <a:endParaRPr lang="en-US" altLang="ko-KR"/>
          </a:p>
        </p:txBody>
      </p:sp>
      <p:sp>
        <p:nvSpPr>
          <p:cNvPr id="89095" name="Rectangle 7">
            <a:extLst>
              <a:ext uri="{FF2B5EF4-FFF2-40B4-BE49-F238E27FC236}">
                <a16:creationId xmlns:a16="http://schemas.microsoft.com/office/drawing/2014/main" id="{21861472-271D-4CD4-9F2F-91D1149958FA}"/>
              </a:ext>
            </a:extLst>
          </p:cNvP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ko-KR" altLang="en-US" sz="2400">
              <a:latin typeface="Times New Roman" panose="02020603050405020304" pitchFamily="18" charset="0"/>
              <a:ea typeface="굴림" panose="020B0600000101010101" pitchFamily="50" charset="-127"/>
            </a:endParaRPr>
          </a:p>
        </p:txBody>
      </p:sp>
      <p:sp>
        <p:nvSpPr>
          <p:cNvPr id="89096" name="Line 8">
            <a:extLst>
              <a:ext uri="{FF2B5EF4-FFF2-40B4-BE49-F238E27FC236}">
                <a16:creationId xmlns:a16="http://schemas.microsoft.com/office/drawing/2014/main" id="{4FAB01C8-B721-4D03-A086-5D5BBE91B8A4}"/>
              </a:ext>
            </a:extLst>
          </p:cNvPr>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89097" name="Rectangle 9">
            <a:extLst>
              <a:ext uri="{FF2B5EF4-FFF2-40B4-BE49-F238E27FC236}">
                <a16:creationId xmlns:a16="http://schemas.microsoft.com/office/drawing/2014/main" id="{9CFCF8FA-F2EC-44DD-B95C-2E755E8C8277}"/>
              </a:ext>
            </a:extLst>
          </p:cNvP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ko-KR" altLang="en-US" sz="2400">
              <a:latin typeface="Times New Roman" panose="02020603050405020304" pitchFamily="18" charset="0"/>
              <a:ea typeface="굴림" panose="020B0600000101010101" pitchFamily="50" charset="-127"/>
            </a:endParaRPr>
          </a:p>
        </p:txBody>
      </p:sp>
      <p:sp>
        <p:nvSpPr>
          <p:cNvPr id="89098" name="Rectangle 10">
            <a:extLst>
              <a:ext uri="{FF2B5EF4-FFF2-40B4-BE49-F238E27FC236}">
                <a16:creationId xmlns:a16="http://schemas.microsoft.com/office/drawing/2014/main" id="{24FD4141-D08B-4D3E-A545-F8C819BE43D4}"/>
              </a:ext>
            </a:extLst>
          </p:cNvP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ko-KR" altLang="en-US" sz="2400">
              <a:latin typeface="Times New Roman" panose="02020603050405020304" pitchFamily="18" charset="0"/>
              <a:ea typeface="굴림" panose="020B0600000101010101" pitchFamily="50" charset="-127"/>
            </a:endParaRP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fontAlgn="base" latinLnBrk="1">
        <a:spcBef>
          <a:spcPct val="0"/>
        </a:spcBef>
        <a:spcAft>
          <a:spcPct val="0"/>
        </a:spcAft>
        <a:defRPr kumimoji="1" sz="4400" kern="1200">
          <a:solidFill>
            <a:schemeClr val="tx2"/>
          </a:solidFill>
          <a:latin typeface="+mj-lt"/>
          <a:ea typeface="+mj-ea"/>
          <a:cs typeface="+mj-cs"/>
        </a:defRPr>
      </a:lvl1pPr>
      <a:lvl2pPr algn="l"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2pPr>
      <a:lvl3pPr algn="l"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3pPr>
      <a:lvl4pPr algn="l"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4pPr>
      <a:lvl5pPr algn="l"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5pPr>
      <a:lvl6pPr marL="457200" algn="l"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6pPr>
      <a:lvl7pPr marL="914400" algn="l"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7pPr>
      <a:lvl8pPr marL="1371600" algn="l"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8pPr>
      <a:lvl9pPr marL="1828800" algn="l" rtl="0" fontAlgn="base" latinLnBrk="1">
        <a:spcBef>
          <a:spcPct val="0"/>
        </a:spcBef>
        <a:spcAft>
          <a:spcPct val="0"/>
        </a:spcAft>
        <a:defRPr kumimoji="1" sz="4400">
          <a:solidFill>
            <a:schemeClr val="tx2"/>
          </a:solidFill>
          <a:latin typeface="굴림" panose="020B0600000101010101" pitchFamily="50" charset="-127"/>
          <a:ea typeface="굴림" panose="020B0600000101010101" pitchFamily="50" charset="-127"/>
        </a:defRPr>
      </a:lvl9pPr>
    </p:titleStyle>
    <p:bodyStyle>
      <a:lvl1pPr marL="342900" indent="-342900" algn="l" rtl="0" fontAlgn="base" latinLnBrk="1">
        <a:spcBef>
          <a:spcPct val="20000"/>
        </a:spcBef>
        <a:spcAft>
          <a:spcPct val="0"/>
        </a:spcAft>
        <a:buClr>
          <a:schemeClr val="bg2"/>
        </a:buClr>
        <a:buSzPct val="75000"/>
        <a:buFont typeface="Wingdings" panose="05000000000000000000" pitchFamily="2" charset="2"/>
        <a:buChar char="p"/>
        <a:defRPr kumimoji="1" sz="2800" kern="1200">
          <a:solidFill>
            <a:schemeClr val="tx1"/>
          </a:solidFill>
          <a:latin typeface="+mn-lt"/>
          <a:ea typeface="+mn-ea"/>
          <a:cs typeface="+mn-cs"/>
        </a:defRPr>
      </a:lvl1pPr>
      <a:lvl2pPr marL="742950" indent="-285750" algn="l" rtl="0" fontAlgn="base" latinLnBrk="1">
        <a:spcBef>
          <a:spcPct val="20000"/>
        </a:spcBef>
        <a:spcAft>
          <a:spcPct val="0"/>
        </a:spcAft>
        <a:buClr>
          <a:schemeClr val="tx2"/>
        </a:buClr>
        <a:buSzPct val="75000"/>
        <a:buFont typeface="Wingdings" panose="05000000000000000000" pitchFamily="2" charset="2"/>
        <a:buChar char="n"/>
        <a:defRPr kumimoji="1" sz="2400" kern="1200">
          <a:solidFill>
            <a:schemeClr val="tx1"/>
          </a:solidFill>
          <a:latin typeface="+mn-lt"/>
          <a:ea typeface="+mn-ea"/>
          <a:cs typeface="+mn-cs"/>
        </a:defRPr>
      </a:lvl2pPr>
      <a:lvl3pPr marL="1143000" indent="-228600" algn="l" rtl="0" fontAlgn="base" latinLnBrk="1">
        <a:spcBef>
          <a:spcPct val="20000"/>
        </a:spcBef>
        <a:spcAft>
          <a:spcPct val="0"/>
        </a:spcAft>
        <a:buClr>
          <a:schemeClr val="accent1"/>
        </a:buClr>
        <a:buSzPct val="65000"/>
        <a:buFont typeface="Wingdings" panose="05000000000000000000" pitchFamily="2" charset="2"/>
        <a:buChar char="p"/>
        <a:defRPr kumimoji="1" sz="2000" kern="1200">
          <a:solidFill>
            <a:schemeClr val="tx1"/>
          </a:solidFill>
          <a:latin typeface="+mn-lt"/>
          <a:ea typeface="+mn-ea"/>
          <a:cs typeface="+mn-cs"/>
        </a:defRPr>
      </a:lvl3pPr>
      <a:lvl4pPr marL="1600200" indent="-228600" algn="l" rtl="0" fontAlgn="base" latinLnBrk="1">
        <a:spcBef>
          <a:spcPct val="20000"/>
        </a:spcBef>
        <a:spcAft>
          <a:spcPct val="0"/>
        </a:spcAft>
        <a:buClr>
          <a:schemeClr val="bg2"/>
        </a:buClr>
        <a:buFont typeface="Wingdings" panose="05000000000000000000" pitchFamily="2" charset="2"/>
        <a:buChar char="§"/>
        <a:defRPr kumimoji="1" kern="1200">
          <a:solidFill>
            <a:schemeClr val="tx1"/>
          </a:solidFill>
          <a:latin typeface="+mn-lt"/>
          <a:ea typeface="+mn-ea"/>
          <a:cs typeface="+mn-cs"/>
        </a:defRPr>
      </a:lvl4pPr>
      <a:lvl5pPr marL="2057400" indent="-228600" algn="l" rtl="0" fontAlgn="base" latinLnBrk="1">
        <a:spcBef>
          <a:spcPct val="20000"/>
        </a:spcBef>
        <a:spcAft>
          <a:spcPct val="0"/>
        </a:spcAft>
        <a:buClr>
          <a:schemeClr val="tx2"/>
        </a:buClr>
        <a:buSzPct val="80000"/>
        <a:buFont typeface="Wingdings" panose="05000000000000000000" pitchFamily="2" charset="2"/>
        <a:buChar char="§"/>
        <a:defRPr kumimoji="1"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hyperlink" Target="https://sites.google.com/view/tgmd-3/hom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19.tmp"/><Relationship Id="rId7" Type="http://schemas.openxmlformats.org/officeDocument/2006/relationships/image" Target="../media/image23.tm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_rels/slide19.xml.rels><?xml version="1.0" encoding="UTF-8" standalone="yes"?>
<Relationships xmlns="http://schemas.openxmlformats.org/package/2006/relationships"><Relationship Id="rId8" Type="http://schemas.openxmlformats.org/officeDocument/2006/relationships/image" Target="../media/image31.tmp"/><Relationship Id="rId3" Type="http://schemas.openxmlformats.org/officeDocument/2006/relationships/image" Target="../media/image26.jpeg"/><Relationship Id="rId7" Type="http://schemas.openxmlformats.org/officeDocument/2006/relationships/image" Target="../media/image30.tmp"/><Relationship Id="rId2" Type="http://schemas.openxmlformats.org/officeDocument/2006/relationships/image" Target="../media/image25.tmp"/><Relationship Id="rId1" Type="http://schemas.openxmlformats.org/officeDocument/2006/relationships/slideLayout" Target="../slideLayouts/slideLayout4.xml"/><Relationship Id="rId6" Type="http://schemas.openxmlformats.org/officeDocument/2006/relationships/image" Target="../media/image29.tmp"/><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youtu.be/3ad5PEiKLX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ichiganfitness.org/index.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55D6FE-524E-4424-8845-1A528FCAA686}"/>
              </a:ext>
            </a:extLst>
          </p:cNvPr>
          <p:cNvSpPr>
            <a:spLocks noGrp="1" noChangeArrowheads="1"/>
          </p:cNvSpPr>
          <p:nvPr>
            <p:ph type="ctrTitle" idx="4294967295"/>
          </p:nvPr>
        </p:nvSpPr>
        <p:spPr>
          <a:xfrm>
            <a:off x="533400" y="0"/>
            <a:ext cx="8001000" cy="1447800"/>
          </a:xfrm>
        </p:spPr>
        <p:txBody>
          <a:bodyPr anchorCtr="1"/>
          <a:lstStyle/>
          <a:p>
            <a:r>
              <a:rPr lang="ko-KR" altLang="en-US"/>
              <a:t>특수체육 지도법</a:t>
            </a:r>
            <a:br>
              <a:rPr lang="en-US" altLang="ko-KR"/>
            </a:br>
            <a:r>
              <a:rPr lang="en-US" altLang="ko-KR"/>
              <a:t>Teaching and Coaching</a:t>
            </a:r>
            <a:endParaRPr lang="ko-KR" altLang="en-US"/>
          </a:p>
        </p:txBody>
      </p:sp>
      <p:sp>
        <p:nvSpPr>
          <p:cNvPr id="3075" name="Rectangle 3">
            <a:extLst>
              <a:ext uri="{FF2B5EF4-FFF2-40B4-BE49-F238E27FC236}">
                <a16:creationId xmlns:a16="http://schemas.microsoft.com/office/drawing/2014/main" id="{5A71CE6A-E20D-4103-A18C-F8EBB8D75190}"/>
              </a:ext>
            </a:extLst>
          </p:cNvPr>
          <p:cNvSpPr>
            <a:spLocks noGrp="1" noChangeArrowheads="1"/>
          </p:cNvSpPr>
          <p:nvPr>
            <p:ph type="subTitle" idx="4294967295"/>
          </p:nvPr>
        </p:nvSpPr>
        <p:spPr>
          <a:xfrm>
            <a:off x="457200" y="3736975"/>
            <a:ext cx="8077200" cy="2101850"/>
          </a:xfrm>
        </p:spPr>
        <p:txBody>
          <a:bodyPr/>
          <a:lstStyle/>
          <a:p>
            <a:pPr marL="0" indent="0" algn="ctr">
              <a:buFont typeface="Wingdings" panose="05000000000000000000" pitchFamily="2" charset="2"/>
              <a:buNone/>
            </a:pPr>
            <a:r>
              <a:rPr lang="ko-KR" altLang="en-US" sz="2900" dirty="0"/>
              <a:t>이 범 진</a:t>
            </a:r>
            <a:r>
              <a:rPr lang="en-US" altLang="ko-KR" sz="2900" dirty="0"/>
              <a:t>, Ph.D.</a:t>
            </a:r>
          </a:p>
          <a:p>
            <a:pPr marL="0" indent="0" algn="ctr">
              <a:buFont typeface="Wingdings" panose="05000000000000000000" pitchFamily="2" charset="2"/>
              <a:buNone/>
            </a:pPr>
            <a:endParaRPr lang="en-US" altLang="ko-KR" sz="2900" dirty="0"/>
          </a:p>
          <a:p>
            <a:pPr marL="0" indent="0" algn="ctr">
              <a:buFont typeface="Wingdings" panose="05000000000000000000" pitchFamily="2" charset="2"/>
              <a:buNone/>
            </a:pPr>
            <a:r>
              <a:rPr lang="ko-KR" altLang="en-US" sz="2900" dirty="0"/>
              <a:t>신라대학교 장애인스포츠지도사연수원</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E06A50E-034E-479A-B392-694F519E8795}"/>
              </a:ext>
            </a:extLst>
          </p:cNvPr>
          <p:cNvSpPr>
            <a:spLocks noGrp="1" noChangeArrowheads="1"/>
          </p:cNvSpPr>
          <p:nvPr>
            <p:ph type="title" idx="4294967295"/>
          </p:nvPr>
        </p:nvSpPr>
        <p:spPr/>
        <p:txBody>
          <a:bodyPr/>
          <a:lstStyle/>
          <a:p>
            <a:r>
              <a:rPr lang="ko-KR" altLang="en-US" sz="4000"/>
              <a:t>신체활동관련 인지기술 </a:t>
            </a:r>
            <a:br>
              <a:rPr lang="ko-KR" altLang="en-US" sz="4000"/>
            </a:br>
            <a:r>
              <a:rPr lang="en-US" altLang="ko-KR" sz="4000"/>
              <a:t>(Activity-Related Cognitive Skills)</a:t>
            </a:r>
          </a:p>
        </p:txBody>
      </p:sp>
      <p:sp>
        <p:nvSpPr>
          <p:cNvPr id="12291" name="Rectangle 3">
            <a:extLst>
              <a:ext uri="{FF2B5EF4-FFF2-40B4-BE49-F238E27FC236}">
                <a16:creationId xmlns:a16="http://schemas.microsoft.com/office/drawing/2014/main" id="{447277F9-7442-4A6A-B952-22B81346B495}"/>
              </a:ext>
            </a:extLst>
          </p:cNvPr>
          <p:cNvSpPr>
            <a:spLocks noGrp="1" noChangeArrowheads="1"/>
          </p:cNvSpPr>
          <p:nvPr>
            <p:ph type="body" idx="4294967295"/>
          </p:nvPr>
        </p:nvSpPr>
        <p:spPr/>
        <p:txBody>
          <a:bodyPr/>
          <a:lstStyle/>
          <a:p>
            <a:r>
              <a:rPr lang="ko-KR" altLang="en-US"/>
              <a:t>예</a:t>
            </a:r>
            <a:r>
              <a:rPr lang="en-US" altLang="ko-KR"/>
              <a:t>:</a:t>
            </a:r>
          </a:p>
          <a:p>
            <a:pPr lvl="1"/>
            <a:r>
              <a:rPr lang="ko-KR" altLang="en-US"/>
              <a:t>신체의 움직임에 대한 지식</a:t>
            </a:r>
          </a:p>
          <a:p>
            <a:pPr lvl="1"/>
            <a:r>
              <a:rPr lang="ko-KR" altLang="en-US"/>
              <a:t>신체활동의 효과에 대한 지식</a:t>
            </a:r>
          </a:p>
          <a:p>
            <a:pPr lvl="1"/>
            <a:r>
              <a:rPr lang="ko-KR" altLang="en-US"/>
              <a:t>운동학에 대한 전문지식</a:t>
            </a:r>
          </a:p>
          <a:p>
            <a:pPr lvl="1"/>
            <a:r>
              <a:rPr lang="ko-KR" altLang="en-US"/>
              <a:t>규칙</a:t>
            </a:r>
            <a:r>
              <a:rPr lang="en-US" altLang="ko-KR"/>
              <a:t>, </a:t>
            </a:r>
            <a:r>
              <a:rPr lang="ko-KR" altLang="en-US"/>
              <a:t>전략</a:t>
            </a:r>
            <a:r>
              <a:rPr lang="en-US" altLang="ko-KR"/>
              <a:t>, </a:t>
            </a:r>
            <a:r>
              <a:rPr lang="ko-KR" altLang="en-US"/>
              <a:t>도구 등에 대한 지식</a:t>
            </a:r>
          </a:p>
          <a:p>
            <a:pPr lvl="1"/>
            <a:r>
              <a:rPr lang="ko-KR" altLang="en-US"/>
              <a:t>상해예방과 자기 관리</a:t>
            </a:r>
            <a:r>
              <a:rPr lang="en-US" altLang="ko-KR"/>
              <a:t>(care)</a:t>
            </a:r>
            <a:r>
              <a:rPr lang="ko-KR" altLang="en-US"/>
              <a:t>에 대한 지식</a:t>
            </a:r>
            <a:endParaRPr lang="en-US" altLang="ko-KR"/>
          </a:p>
          <a:p>
            <a:r>
              <a:rPr lang="ko-KR" altLang="en-US"/>
              <a:t>왜 중요한가</a:t>
            </a:r>
            <a:r>
              <a:rPr lang="en-US" altLang="ko-K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E3EC93B-2E03-4AD1-81D2-AE5BB68AE2E2}"/>
              </a:ext>
            </a:extLst>
          </p:cNvPr>
          <p:cNvSpPr>
            <a:spLocks noGrp="1" noChangeArrowheads="1"/>
          </p:cNvSpPr>
          <p:nvPr>
            <p:ph type="title" idx="4294967295"/>
          </p:nvPr>
        </p:nvSpPr>
        <p:spPr/>
        <p:txBody>
          <a:bodyPr/>
          <a:lstStyle/>
          <a:p>
            <a:r>
              <a:rPr lang="ko-KR" altLang="en-US" sz="3600"/>
              <a:t>신체활동관련 개인적</a:t>
            </a:r>
            <a:r>
              <a:rPr lang="en-US" altLang="ko-KR" sz="3600"/>
              <a:t>-</a:t>
            </a:r>
            <a:r>
              <a:rPr lang="ko-KR" altLang="en-US" sz="3600"/>
              <a:t>사회적 기술</a:t>
            </a:r>
            <a:r>
              <a:rPr lang="ko-KR" altLang="en-US" sz="4000"/>
              <a:t>	</a:t>
            </a:r>
            <a:br>
              <a:rPr lang="ko-KR" altLang="en-US" sz="4000"/>
            </a:br>
            <a:r>
              <a:rPr lang="en-US" altLang="ko-KR" sz="3200"/>
              <a:t>(Activity-Related Personal-Social Skills)</a:t>
            </a:r>
          </a:p>
        </p:txBody>
      </p:sp>
      <p:sp>
        <p:nvSpPr>
          <p:cNvPr id="13315" name="Rectangle 3">
            <a:extLst>
              <a:ext uri="{FF2B5EF4-FFF2-40B4-BE49-F238E27FC236}">
                <a16:creationId xmlns:a16="http://schemas.microsoft.com/office/drawing/2014/main" id="{10BEABCE-8C21-4C3C-BB43-5BA6F9CD4670}"/>
              </a:ext>
            </a:extLst>
          </p:cNvPr>
          <p:cNvSpPr>
            <a:spLocks noGrp="1" noChangeArrowheads="1"/>
          </p:cNvSpPr>
          <p:nvPr>
            <p:ph type="body" sz="half" idx="4294967295"/>
          </p:nvPr>
        </p:nvSpPr>
        <p:spPr>
          <a:xfrm>
            <a:off x="457200" y="1600200"/>
            <a:ext cx="4038600" cy="4530725"/>
          </a:xfrm>
        </p:spPr>
        <p:txBody>
          <a:bodyPr/>
          <a:lstStyle/>
          <a:p>
            <a:r>
              <a:rPr lang="ko-KR" altLang="en-US" sz="2400"/>
              <a:t>개인적 기술</a:t>
            </a:r>
          </a:p>
          <a:p>
            <a:pPr lvl="1"/>
            <a:r>
              <a:rPr lang="ko-KR" altLang="en-US" sz="2000"/>
              <a:t>자기관리</a:t>
            </a:r>
          </a:p>
          <a:p>
            <a:pPr lvl="1"/>
            <a:r>
              <a:rPr lang="ko-KR" altLang="en-US" sz="2000"/>
              <a:t>자기존재인정</a:t>
            </a:r>
          </a:p>
          <a:p>
            <a:pPr lvl="1"/>
            <a:r>
              <a:rPr lang="ko-KR" altLang="en-US" sz="2000"/>
              <a:t>진취적인 행동양식</a:t>
            </a:r>
          </a:p>
          <a:p>
            <a:pPr lvl="1"/>
            <a:r>
              <a:rPr lang="ko-KR" altLang="en-US" sz="2000"/>
              <a:t>건강한 행동양식</a:t>
            </a:r>
          </a:p>
          <a:p>
            <a:pPr lvl="1"/>
            <a:r>
              <a:rPr lang="ko-KR" altLang="en-US" sz="2000"/>
              <a:t>신체활동장려 </a:t>
            </a:r>
          </a:p>
        </p:txBody>
      </p:sp>
      <p:sp>
        <p:nvSpPr>
          <p:cNvPr id="13316" name="Rectangle 4">
            <a:extLst>
              <a:ext uri="{FF2B5EF4-FFF2-40B4-BE49-F238E27FC236}">
                <a16:creationId xmlns:a16="http://schemas.microsoft.com/office/drawing/2014/main" id="{F20769E0-8618-41E6-B196-D0B3F28268E3}"/>
              </a:ext>
            </a:extLst>
          </p:cNvPr>
          <p:cNvSpPr>
            <a:spLocks noGrp="1" noChangeArrowheads="1"/>
          </p:cNvSpPr>
          <p:nvPr>
            <p:ph type="body" sz="half" idx="4294967295"/>
          </p:nvPr>
        </p:nvSpPr>
        <p:spPr>
          <a:xfrm>
            <a:off x="4648200" y="1600200"/>
            <a:ext cx="4038600" cy="4530725"/>
          </a:xfrm>
        </p:spPr>
        <p:txBody>
          <a:bodyPr/>
          <a:lstStyle/>
          <a:p>
            <a:r>
              <a:rPr lang="ko-KR" altLang="en-US" sz="2400"/>
              <a:t>사회적 기술</a:t>
            </a:r>
          </a:p>
          <a:p>
            <a:pPr lvl="1"/>
            <a:r>
              <a:rPr lang="ko-KR" altLang="en-US" sz="2000"/>
              <a:t>교우 및 친구</a:t>
            </a:r>
          </a:p>
          <a:p>
            <a:pPr lvl="1"/>
            <a:r>
              <a:rPr lang="ko-KR" altLang="en-US" sz="2000"/>
              <a:t>리더십</a:t>
            </a:r>
          </a:p>
          <a:p>
            <a:pPr lvl="1"/>
            <a:r>
              <a:rPr lang="ko-KR" altLang="en-US" sz="2000"/>
              <a:t>협동심</a:t>
            </a:r>
          </a:p>
          <a:p>
            <a:pPr lvl="1"/>
            <a:r>
              <a:rPr lang="ko-KR" altLang="en-US" sz="2000"/>
              <a:t>스포츠 에티켓</a:t>
            </a:r>
          </a:p>
          <a:p>
            <a:pPr lvl="1"/>
            <a:r>
              <a:rPr lang="ko-KR" altLang="en-US" sz="2000"/>
              <a:t>페어 플레이</a:t>
            </a:r>
            <a:r>
              <a:rPr lang="en-US" altLang="ko-KR" sz="2000"/>
              <a:t>/</a:t>
            </a:r>
            <a:r>
              <a:rPr lang="ko-KR" altLang="en-US" sz="2000"/>
              <a:t>규칙준수</a:t>
            </a:r>
          </a:p>
          <a:p>
            <a:pPr lvl="1"/>
            <a:r>
              <a:rPr lang="ko-KR" altLang="en-US" sz="2000"/>
              <a:t>타인존중</a:t>
            </a:r>
          </a:p>
          <a:p>
            <a:pPr lvl="1"/>
            <a:r>
              <a:rPr lang="ko-KR" altLang="en-US" sz="2000"/>
              <a:t>승패인정</a:t>
            </a:r>
          </a:p>
          <a:p>
            <a:r>
              <a:rPr lang="ko-KR" altLang="en-US" sz="2400"/>
              <a:t>왜 중요한가</a:t>
            </a:r>
            <a:r>
              <a:rPr lang="en-US" altLang="ko-KR" sz="240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AF2E2F-9089-4BE6-9BCF-7005960C3020}"/>
              </a:ext>
            </a:extLst>
          </p:cNvPr>
          <p:cNvSpPr>
            <a:spLocks noGrp="1" noChangeArrowheads="1"/>
          </p:cNvSpPr>
          <p:nvPr>
            <p:ph type="title" idx="4294967295"/>
          </p:nvPr>
        </p:nvSpPr>
        <p:spPr/>
        <p:txBody>
          <a:bodyPr/>
          <a:lstStyle/>
          <a:p>
            <a:r>
              <a:rPr lang="ko-KR" altLang="en-US" sz="4000"/>
              <a:t>미 장애인 교육진흥법 정의</a:t>
            </a:r>
            <a:br>
              <a:rPr lang="ko-KR" altLang="en-US" sz="4000"/>
            </a:br>
            <a:r>
              <a:rPr lang="en-US" altLang="ko-KR" sz="4000"/>
              <a:t>(IDEA)</a:t>
            </a:r>
            <a:endParaRPr lang="ko-KR" altLang="en-US" sz="4000"/>
          </a:p>
        </p:txBody>
      </p:sp>
      <p:sp>
        <p:nvSpPr>
          <p:cNvPr id="14339" name="Rectangle 3">
            <a:extLst>
              <a:ext uri="{FF2B5EF4-FFF2-40B4-BE49-F238E27FC236}">
                <a16:creationId xmlns:a16="http://schemas.microsoft.com/office/drawing/2014/main" id="{F8B1F82C-BAED-4208-A4B2-20A0F24BCBF1}"/>
              </a:ext>
            </a:extLst>
          </p:cNvPr>
          <p:cNvSpPr>
            <a:spLocks noGrp="1" noChangeArrowheads="1"/>
          </p:cNvSpPr>
          <p:nvPr>
            <p:ph type="body" idx="4294967295"/>
          </p:nvPr>
        </p:nvSpPr>
        <p:spPr/>
        <p:txBody>
          <a:bodyPr/>
          <a:lstStyle/>
          <a:p>
            <a:r>
              <a:rPr lang="ko-KR" altLang="en-US"/>
              <a:t>체력</a:t>
            </a:r>
          </a:p>
          <a:p>
            <a:r>
              <a:rPr lang="ko-KR" altLang="en-US"/>
              <a:t>기초운동기술과 유형</a:t>
            </a:r>
          </a:p>
          <a:p>
            <a:r>
              <a:rPr lang="ko-KR" altLang="en-US"/>
              <a:t>수중운동</a:t>
            </a:r>
            <a:r>
              <a:rPr lang="en-US" altLang="ko-KR"/>
              <a:t>, </a:t>
            </a:r>
            <a:r>
              <a:rPr lang="ko-KR" altLang="en-US"/>
              <a:t>댄스</a:t>
            </a:r>
            <a:r>
              <a:rPr lang="en-US" altLang="ko-KR"/>
              <a:t>, </a:t>
            </a:r>
            <a:r>
              <a:rPr lang="ko-KR" altLang="en-US"/>
              <a:t>그리고 개인</a:t>
            </a:r>
            <a:r>
              <a:rPr lang="en-US" altLang="ko-KR"/>
              <a:t>/</a:t>
            </a:r>
            <a:r>
              <a:rPr lang="ko-KR" altLang="en-US"/>
              <a:t>그룹 게임 및 스포츠</a:t>
            </a:r>
            <a:r>
              <a:rPr lang="en-US" altLang="ko-KR"/>
              <a:t>(</a:t>
            </a:r>
            <a:r>
              <a:rPr lang="ko-KR" altLang="en-US"/>
              <a:t>생활스포츠 포함</a:t>
            </a:r>
            <a:r>
              <a:rPr lang="en-US" altLang="ko-K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576A7BF-DE36-4C9E-951B-51F7F22637B5}"/>
              </a:ext>
            </a:extLst>
          </p:cNvPr>
          <p:cNvSpPr>
            <a:spLocks noGrp="1" noChangeArrowheads="1"/>
          </p:cNvSpPr>
          <p:nvPr>
            <p:ph type="title" idx="4294967295"/>
          </p:nvPr>
        </p:nvSpPr>
        <p:spPr/>
        <p:txBody>
          <a:bodyPr/>
          <a:lstStyle/>
          <a:p>
            <a:r>
              <a:rPr lang="en-US" altLang="ko-KR"/>
              <a:t>The Challenge . . . </a:t>
            </a:r>
          </a:p>
        </p:txBody>
      </p:sp>
      <p:sp>
        <p:nvSpPr>
          <p:cNvPr id="15363" name="Text Box 3">
            <a:extLst>
              <a:ext uri="{FF2B5EF4-FFF2-40B4-BE49-F238E27FC236}">
                <a16:creationId xmlns:a16="http://schemas.microsoft.com/office/drawing/2014/main" id="{226578A5-84F8-497E-9A77-1F33877C0FE4}"/>
              </a:ext>
            </a:extLst>
          </p:cNvPr>
          <p:cNvSpPr txBox="1">
            <a:spLocks noChangeArrowheads="1"/>
          </p:cNvSpPr>
          <p:nvPr/>
        </p:nvSpPr>
        <p:spPr bwMode="auto">
          <a:xfrm>
            <a:off x="609600" y="2514600"/>
            <a:ext cx="5562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ko-KR" sz="2800" b="1" i="1">
                <a:ea typeface="굴림" panose="020B0600000101010101" pitchFamily="50" charset="-127"/>
              </a:rPr>
              <a:t>“</a:t>
            </a:r>
            <a:r>
              <a:rPr lang="ko-KR" altLang="en-US" sz="2800" b="1" i="1">
                <a:ea typeface="굴림" panose="020B0600000101010101" pitchFamily="50" charset="-127"/>
              </a:rPr>
              <a:t>체육지도 시 목적달성을 위해 신체활동의 정의 혹은 철학적인 면을 적절하게 적응해야 한다</a:t>
            </a:r>
            <a:r>
              <a:rPr lang="en-US" altLang="ko-KR" sz="2800" b="1" i="1">
                <a:ea typeface="굴림" panose="020B0600000101010101" pitchFamily="50" charset="-127"/>
              </a:rPr>
              <a:t>. “</a:t>
            </a:r>
          </a:p>
        </p:txBody>
      </p:sp>
      <p:pic>
        <p:nvPicPr>
          <p:cNvPr id="15364" name="Picture 4" descr="j0162952[1]">
            <a:extLst>
              <a:ext uri="{FF2B5EF4-FFF2-40B4-BE49-F238E27FC236}">
                <a16:creationId xmlns:a16="http://schemas.microsoft.com/office/drawing/2014/main" id="{5654CEAD-EAFE-4975-949C-20812F8D885E}"/>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226175" y="2198688"/>
            <a:ext cx="2108200" cy="234315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A74BEF8-30DC-4F19-AF39-F75C791C5D24}"/>
              </a:ext>
            </a:extLst>
          </p:cNvPr>
          <p:cNvSpPr>
            <a:spLocks noGrp="1" noChangeArrowheads="1"/>
          </p:cNvSpPr>
          <p:nvPr>
            <p:ph type="title" idx="4294967295"/>
          </p:nvPr>
        </p:nvSpPr>
        <p:spPr/>
        <p:txBody>
          <a:bodyPr/>
          <a:lstStyle/>
          <a:p>
            <a:r>
              <a:rPr lang="ko-KR" altLang="en-US"/>
              <a:t>발달모형</a:t>
            </a:r>
            <a:br>
              <a:rPr lang="ko-KR" altLang="en-US"/>
            </a:br>
            <a:r>
              <a:rPr lang="en-US" altLang="ko-KR" sz="4000"/>
              <a:t>(Developmental Model)</a:t>
            </a:r>
          </a:p>
        </p:txBody>
      </p:sp>
      <p:sp>
        <p:nvSpPr>
          <p:cNvPr id="17411" name="Rectangle 3">
            <a:extLst>
              <a:ext uri="{FF2B5EF4-FFF2-40B4-BE49-F238E27FC236}">
                <a16:creationId xmlns:a16="http://schemas.microsoft.com/office/drawing/2014/main" id="{C33B61F7-E519-4FC9-9BA6-5B4D3B297702}"/>
              </a:ext>
            </a:extLst>
          </p:cNvPr>
          <p:cNvSpPr>
            <a:spLocks noGrp="1" noChangeArrowheads="1"/>
          </p:cNvSpPr>
          <p:nvPr>
            <p:ph type="body" sz="half" idx="4294967295"/>
          </p:nvPr>
        </p:nvSpPr>
        <p:spPr>
          <a:xfrm>
            <a:off x="457200" y="1600200"/>
            <a:ext cx="8229600" cy="1282700"/>
          </a:xfrm>
        </p:spPr>
        <p:txBody>
          <a:bodyPr/>
          <a:lstStyle/>
          <a:p>
            <a:r>
              <a:rPr lang="ko-KR" altLang="en-US" sz="2400"/>
              <a:t>교과과정 편성을 위한 지침</a:t>
            </a:r>
          </a:p>
          <a:p>
            <a:r>
              <a:rPr lang="ko-KR" altLang="en-US" sz="2400"/>
              <a:t>운동발달의 원리에 기초</a:t>
            </a:r>
          </a:p>
        </p:txBody>
      </p:sp>
      <p:pic>
        <p:nvPicPr>
          <p:cNvPr id="17412" name="Picture 4" descr="devmodel">
            <a:extLst>
              <a:ext uri="{FF2B5EF4-FFF2-40B4-BE49-F238E27FC236}">
                <a16:creationId xmlns:a16="http://schemas.microsoft.com/office/drawing/2014/main" id="{43A014C3-B4C0-4B6D-92FB-7EFD47B237D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14400" y="3124200"/>
            <a:ext cx="7467600" cy="34290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F6833F3-7AB6-49F9-9D0D-292E1C952F67}"/>
              </a:ext>
            </a:extLst>
          </p:cNvPr>
          <p:cNvSpPr>
            <a:spLocks noGrp="1" noChangeArrowheads="1"/>
          </p:cNvSpPr>
          <p:nvPr>
            <p:ph type="title" idx="4294967295"/>
          </p:nvPr>
        </p:nvSpPr>
        <p:spPr/>
        <p:txBody>
          <a:bodyPr/>
          <a:lstStyle/>
          <a:p>
            <a:r>
              <a:rPr lang="ko-KR" altLang="en-US"/>
              <a:t>발달모형의 단계</a:t>
            </a:r>
          </a:p>
        </p:txBody>
      </p:sp>
      <p:sp>
        <p:nvSpPr>
          <p:cNvPr id="18435" name="Rectangle 3">
            <a:extLst>
              <a:ext uri="{FF2B5EF4-FFF2-40B4-BE49-F238E27FC236}">
                <a16:creationId xmlns:a16="http://schemas.microsoft.com/office/drawing/2014/main" id="{39AF4B44-7CDB-47BE-A7C7-B7FAB7E7E9FE}"/>
              </a:ext>
            </a:extLst>
          </p:cNvPr>
          <p:cNvSpPr>
            <a:spLocks noGrp="1" noChangeArrowheads="1"/>
          </p:cNvSpPr>
          <p:nvPr>
            <p:ph type="body" sz="half" idx="4294967295"/>
          </p:nvPr>
        </p:nvSpPr>
        <p:spPr>
          <a:xfrm>
            <a:off x="457200" y="1600200"/>
            <a:ext cx="5105400" cy="4530725"/>
          </a:xfrm>
        </p:spPr>
        <p:txBody>
          <a:bodyPr/>
          <a:lstStyle/>
          <a:p>
            <a:r>
              <a:rPr lang="ko-KR" altLang="en-US" sz="2400"/>
              <a:t>반사행동</a:t>
            </a:r>
            <a:r>
              <a:rPr lang="en-US" altLang="ko-KR" sz="2400"/>
              <a:t>/</a:t>
            </a:r>
            <a:r>
              <a:rPr lang="ko-KR" altLang="en-US" sz="2400"/>
              <a:t>반응          </a:t>
            </a:r>
          </a:p>
          <a:p>
            <a:pPr>
              <a:buFont typeface="Wingdings" panose="05000000000000000000" pitchFamily="2" charset="2"/>
              <a:buNone/>
            </a:pPr>
            <a:r>
              <a:rPr lang="en-US" altLang="ko-KR" sz="2400"/>
              <a:t>   (reflexes and reactions)</a:t>
            </a:r>
          </a:p>
          <a:p>
            <a:pPr lvl="1"/>
            <a:r>
              <a:rPr lang="ko-KR" altLang="en-US" sz="2000"/>
              <a:t>유아반사</a:t>
            </a:r>
          </a:p>
          <a:p>
            <a:pPr lvl="1"/>
            <a:r>
              <a:rPr lang="ko-KR" altLang="en-US" sz="2000"/>
              <a:t>자세에 대한 반응</a:t>
            </a:r>
          </a:p>
          <a:p>
            <a:r>
              <a:rPr lang="ko-KR" altLang="en-US" sz="2400"/>
              <a:t>초기수의운동	        </a:t>
            </a:r>
          </a:p>
          <a:p>
            <a:pPr>
              <a:buFont typeface="Wingdings" panose="05000000000000000000" pitchFamily="2" charset="2"/>
              <a:buNone/>
            </a:pPr>
            <a:r>
              <a:rPr lang="en-US" altLang="ko-KR" sz="2400"/>
              <a:t>   (early voluntary movement)</a:t>
            </a:r>
          </a:p>
          <a:p>
            <a:r>
              <a:rPr lang="ko-KR" altLang="en-US" sz="2400"/>
              <a:t>기초운동기술    </a:t>
            </a:r>
          </a:p>
          <a:p>
            <a:pPr>
              <a:buFont typeface="Wingdings" panose="05000000000000000000" pitchFamily="2" charset="2"/>
              <a:buNone/>
            </a:pPr>
            <a:r>
              <a:rPr lang="en-US" altLang="ko-KR" sz="2400"/>
              <a:t>   (fundamental motor skills)</a:t>
            </a:r>
          </a:p>
          <a:p>
            <a:r>
              <a:rPr lang="ko-KR" altLang="en-US" sz="2400"/>
              <a:t>스포츠와 게임             </a:t>
            </a:r>
          </a:p>
          <a:p>
            <a:pPr>
              <a:buFont typeface="Wingdings" panose="05000000000000000000" pitchFamily="2" charset="2"/>
              <a:buNone/>
            </a:pPr>
            <a:r>
              <a:rPr lang="en-US" altLang="ko-KR" sz="2400"/>
              <a:t>   (sports and games)</a:t>
            </a:r>
          </a:p>
        </p:txBody>
      </p:sp>
      <p:pic>
        <p:nvPicPr>
          <p:cNvPr id="18436" name="Picture 5" descr="j0202038">
            <a:extLst>
              <a:ext uri="{FF2B5EF4-FFF2-40B4-BE49-F238E27FC236}">
                <a16:creationId xmlns:a16="http://schemas.microsoft.com/office/drawing/2014/main" id="{8B45118E-E00F-4CBE-AAF7-28B4ECDBFE5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638800" y="2027238"/>
            <a:ext cx="2874963" cy="36766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0E0585A-4118-4043-B807-1E5682316C71}"/>
              </a:ext>
            </a:extLst>
          </p:cNvPr>
          <p:cNvSpPr>
            <a:spLocks noGrp="1" noChangeArrowheads="1"/>
          </p:cNvSpPr>
          <p:nvPr>
            <p:ph type="title" idx="4294967295"/>
          </p:nvPr>
        </p:nvSpPr>
        <p:spPr/>
        <p:txBody>
          <a:bodyPr/>
          <a:lstStyle/>
          <a:p>
            <a:r>
              <a:rPr lang="ko-KR" altLang="en-US" sz="4000"/>
              <a:t>초기수의운동 </a:t>
            </a:r>
            <a:br>
              <a:rPr lang="ko-KR" altLang="en-US" sz="4000"/>
            </a:br>
            <a:r>
              <a:rPr lang="en-US" altLang="ko-KR" sz="4000"/>
              <a:t>(Early Voluntary Movements)</a:t>
            </a:r>
          </a:p>
        </p:txBody>
      </p:sp>
      <p:sp>
        <p:nvSpPr>
          <p:cNvPr id="19459" name="Rectangle 3">
            <a:extLst>
              <a:ext uri="{FF2B5EF4-FFF2-40B4-BE49-F238E27FC236}">
                <a16:creationId xmlns:a16="http://schemas.microsoft.com/office/drawing/2014/main" id="{DE29BAFF-24C1-4CFC-9956-B9CACCA9CA91}"/>
              </a:ext>
            </a:extLst>
          </p:cNvPr>
          <p:cNvSpPr>
            <a:spLocks noGrp="1" noChangeArrowheads="1"/>
          </p:cNvSpPr>
          <p:nvPr>
            <p:ph type="body" sz="half" idx="4294967295"/>
          </p:nvPr>
        </p:nvSpPr>
        <p:spPr>
          <a:xfrm>
            <a:off x="457200" y="1600200"/>
            <a:ext cx="6019800" cy="4530725"/>
          </a:xfrm>
        </p:spPr>
        <p:txBody>
          <a:bodyPr/>
          <a:lstStyle/>
          <a:p>
            <a:r>
              <a:rPr lang="ko-KR" altLang="en-US" sz="2500"/>
              <a:t>초기수의운동 </a:t>
            </a:r>
            <a:r>
              <a:rPr lang="en-US" altLang="ko-KR" sz="2500"/>
              <a:t>= </a:t>
            </a:r>
            <a:r>
              <a:rPr lang="ko-KR" altLang="en-US" sz="2500"/>
              <a:t>환경에 대한 적응과정</a:t>
            </a:r>
            <a:endParaRPr lang="en-US" altLang="ko-KR" sz="2500"/>
          </a:p>
          <a:p>
            <a:r>
              <a:rPr lang="ko-KR" altLang="en-US" sz="2500"/>
              <a:t>예</a:t>
            </a:r>
            <a:r>
              <a:rPr lang="en-US" altLang="ko-KR" sz="2500"/>
              <a:t>:</a:t>
            </a:r>
          </a:p>
          <a:p>
            <a:pPr lvl="1"/>
            <a:r>
              <a:rPr lang="ko-KR" altLang="en-US" sz="2200"/>
              <a:t>구르기 </a:t>
            </a:r>
            <a:r>
              <a:rPr lang="en-US" altLang="ko-KR" sz="2200"/>
              <a:t>(</a:t>
            </a:r>
            <a:r>
              <a:rPr lang="ko-KR" altLang="en-US" sz="2200"/>
              <a:t>생후 약 </a:t>
            </a:r>
            <a:r>
              <a:rPr lang="en-US" altLang="ko-KR" sz="2200"/>
              <a:t>6</a:t>
            </a:r>
            <a:r>
              <a:rPr lang="ko-KR" altLang="en-US" sz="2200"/>
              <a:t>개월</a:t>
            </a:r>
            <a:r>
              <a:rPr lang="en-US" altLang="ko-KR" sz="2200"/>
              <a:t>)</a:t>
            </a:r>
          </a:p>
          <a:p>
            <a:pPr lvl="1"/>
            <a:r>
              <a:rPr lang="en-US" altLang="ko-KR" sz="2200"/>
              <a:t>(</a:t>
            </a:r>
            <a:r>
              <a:rPr lang="ko-KR" altLang="en-US" sz="2200"/>
              <a:t>팔</a:t>
            </a:r>
            <a:r>
              <a:rPr lang="en-US" altLang="ko-KR" sz="2200"/>
              <a:t>) </a:t>
            </a:r>
            <a:r>
              <a:rPr lang="ko-KR" altLang="en-US" sz="2200"/>
              <a:t>뻗기</a:t>
            </a:r>
            <a:r>
              <a:rPr lang="en-US" altLang="ko-KR" sz="2200"/>
              <a:t>/</a:t>
            </a:r>
            <a:r>
              <a:rPr lang="ko-KR" altLang="en-US" sz="2200"/>
              <a:t>움켜잡기</a:t>
            </a:r>
            <a:r>
              <a:rPr lang="en-US" altLang="ko-KR" sz="2200"/>
              <a:t>(3-4</a:t>
            </a:r>
            <a:r>
              <a:rPr lang="ko-KR" altLang="en-US" sz="2200"/>
              <a:t>개월</a:t>
            </a:r>
            <a:r>
              <a:rPr lang="en-US" altLang="ko-KR" sz="2200"/>
              <a:t>)</a:t>
            </a:r>
          </a:p>
          <a:p>
            <a:pPr lvl="1"/>
            <a:r>
              <a:rPr lang="ko-KR" altLang="en-US" sz="2200"/>
              <a:t>기어가기</a:t>
            </a:r>
            <a:r>
              <a:rPr lang="en-US" altLang="ko-KR" sz="2200"/>
              <a:t>(crawling: 7</a:t>
            </a:r>
            <a:r>
              <a:rPr lang="ko-KR" altLang="en-US" sz="2200"/>
              <a:t>개월 </a:t>
            </a:r>
            <a:r>
              <a:rPr lang="en-US" altLang="ko-KR" sz="2200"/>
              <a:t>&amp; creeping: 10-11</a:t>
            </a:r>
            <a:r>
              <a:rPr lang="ko-KR" altLang="en-US" sz="2200"/>
              <a:t>개월</a:t>
            </a:r>
            <a:r>
              <a:rPr lang="en-US" altLang="ko-KR" sz="2200"/>
              <a:t>)</a:t>
            </a:r>
          </a:p>
          <a:p>
            <a:pPr lvl="1"/>
            <a:r>
              <a:rPr lang="ko-KR" altLang="en-US" sz="2200"/>
              <a:t>걷기</a:t>
            </a:r>
            <a:r>
              <a:rPr lang="en-US" altLang="ko-KR" sz="2200"/>
              <a:t>(9-18</a:t>
            </a:r>
            <a:r>
              <a:rPr lang="ko-KR" altLang="en-US" sz="2200"/>
              <a:t>개월</a:t>
            </a:r>
            <a:r>
              <a:rPr lang="en-US" altLang="ko-KR" sz="2200"/>
              <a:t>)</a:t>
            </a:r>
          </a:p>
        </p:txBody>
      </p:sp>
      <p:pic>
        <p:nvPicPr>
          <p:cNvPr id="19460" name="Picture 4" descr="j0232127">
            <a:extLst>
              <a:ext uri="{FF2B5EF4-FFF2-40B4-BE49-F238E27FC236}">
                <a16:creationId xmlns:a16="http://schemas.microsoft.com/office/drawing/2014/main" id="{A0FD3C44-8858-40EA-BB6C-3DBDDC57098A}"/>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456363" y="1941513"/>
            <a:ext cx="2033587" cy="1544637"/>
          </a:xfrm>
        </p:spPr>
      </p:pic>
      <p:pic>
        <p:nvPicPr>
          <p:cNvPr id="19461" name="Picture 5" descr="j0232147">
            <a:extLst>
              <a:ext uri="{FF2B5EF4-FFF2-40B4-BE49-F238E27FC236}">
                <a16:creationId xmlns:a16="http://schemas.microsoft.com/office/drawing/2014/main" id="{48CE1C14-287A-461A-92D9-D056DC60B7FF}"/>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686550" y="3908425"/>
            <a:ext cx="1778000" cy="21796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8D2C417-F1BF-4642-A721-CD2D1A6454E1}"/>
              </a:ext>
            </a:extLst>
          </p:cNvPr>
          <p:cNvSpPr>
            <a:spLocks noGrp="1" noChangeArrowheads="1"/>
          </p:cNvSpPr>
          <p:nvPr>
            <p:ph type="title" idx="4294967295"/>
          </p:nvPr>
        </p:nvSpPr>
        <p:spPr/>
        <p:txBody>
          <a:bodyPr/>
          <a:lstStyle/>
          <a:p>
            <a:r>
              <a:rPr lang="ko-KR" altLang="en-US" sz="4000"/>
              <a:t>기초운동기술</a:t>
            </a:r>
            <a:br>
              <a:rPr lang="ko-KR" altLang="en-US" sz="4000"/>
            </a:br>
            <a:r>
              <a:rPr lang="en-US" altLang="ko-KR" sz="4000"/>
              <a:t>(Fundamental Motor Skills)</a:t>
            </a:r>
          </a:p>
        </p:txBody>
      </p:sp>
      <p:sp>
        <p:nvSpPr>
          <p:cNvPr id="20483" name="Rectangle 3">
            <a:extLst>
              <a:ext uri="{FF2B5EF4-FFF2-40B4-BE49-F238E27FC236}">
                <a16:creationId xmlns:a16="http://schemas.microsoft.com/office/drawing/2014/main" id="{ED5EF133-1738-4CC6-B967-77C778D9B4A8}"/>
              </a:ext>
            </a:extLst>
          </p:cNvPr>
          <p:cNvSpPr>
            <a:spLocks noGrp="1" noChangeArrowheads="1"/>
          </p:cNvSpPr>
          <p:nvPr>
            <p:ph type="body" sz="half" idx="4294967295"/>
          </p:nvPr>
        </p:nvSpPr>
        <p:spPr>
          <a:xfrm>
            <a:off x="457200" y="1600200"/>
            <a:ext cx="7999413" cy="1966913"/>
          </a:xfrm>
        </p:spPr>
        <p:txBody>
          <a:bodyPr/>
          <a:lstStyle/>
          <a:p>
            <a:pPr>
              <a:lnSpc>
                <a:spcPct val="90000"/>
              </a:lnSpc>
            </a:pPr>
            <a:r>
              <a:rPr lang="ko-KR" altLang="en-US" sz="2400" dirty="0"/>
              <a:t>숙련된 신체움직임을 위한 </a:t>
            </a:r>
            <a:r>
              <a:rPr lang="ko-KR" altLang="en-US" sz="2400" dirty="0">
                <a:latin typeface="Arial" panose="020B0604020202020204" pitchFamily="34" charset="0"/>
              </a:rPr>
              <a:t>“</a:t>
            </a:r>
            <a:r>
              <a:rPr lang="en-US" altLang="ko-KR" sz="2400" dirty="0"/>
              <a:t>Building blocks</a:t>
            </a:r>
            <a:r>
              <a:rPr lang="en-US" altLang="ko-KR" sz="2400" dirty="0">
                <a:latin typeface="Arial" panose="020B0604020202020204" pitchFamily="34" charset="0"/>
              </a:rPr>
              <a:t>”</a:t>
            </a:r>
            <a:endParaRPr lang="ko-KR" altLang="en-US" sz="2400" dirty="0"/>
          </a:p>
          <a:p>
            <a:pPr>
              <a:lnSpc>
                <a:spcPct val="90000"/>
              </a:lnSpc>
            </a:pPr>
            <a:r>
              <a:rPr lang="ko-KR" altLang="en-US" sz="2400" dirty="0"/>
              <a:t>종류</a:t>
            </a:r>
          </a:p>
          <a:p>
            <a:pPr lvl="1">
              <a:lnSpc>
                <a:spcPct val="90000"/>
              </a:lnSpc>
            </a:pPr>
            <a:r>
              <a:rPr lang="ko-KR" altLang="en-US" sz="2000" dirty="0"/>
              <a:t>이동 운동 기술</a:t>
            </a:r>
            <a:r>
              <a:rPr lang="en-US" altLang="ko-KR" sz="2000" dirty="0"/>
              <a:t>(locomotor skills)</a:t>
            </a:r>
          </a:p>
          <a:p>
            <a:pPr lvl="1">
              <a:lnSpc>
                <a:spcPct val="90000"/>
              </a:lnSpc>
            </a:pPr>
            <a:r>
              <a:rPr lang="ko-KR" altLang="en-US" sz="2000" dirty="0"/>
              <a:t>물체 조작 기술</a:t>
            </a:r>
            <a:r>
              <a:rPr lang="en-US" altLang="ko-KR" sz="2000" dirty="0"/>
              <a:t>(object-control skills)</a:t>
            </a:r>
          </a:p>
        </p:txBody>
      </p:sp>
      <p:pic>
        <p:nvPicPr>
          <p:cNvPr id="20484" name="Picture 4" descr="j0232109">
            <a:extLst>
              <a:ext uri="{FF2B5EF4-FFF2-40B4-BE49-F238E27FC236}">
                <a16:creationId xmlns:a16="http://schemas.microsoft.com/office/drawing/2014/main" id="{0DFCAFF7-954F-4652-856D-685351E659C0}"/>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917825" y="3908425"/>
            <a:ext cx="1387475" cy="2179638"/>
          </a:xfrm>
        </p:spPr>
      </p:pic>
      <p:pic>
        <p:nvPicPr>
          <p:cNvPr id="20485" name="Picture 5" descr="j0232051">
            <a:extLst>
              <a:ext uri="{FF2B5EF4-FFF2-40B4-BE49-F238E27FC236}">
                <a16:creationId xmlns:a16="http://schemas.microsoft.com/office/drawing/2014/main" id="{D22D483A-3ED4-431A-9EAA-1A583452B085}"/>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764338" y="3908425"/>
            <a:ext cx="1730375" cy="2179638"/>
          </a:xfrm>
          <a:noFill/>
        </p:spPr>
      </p:pic>
      <p:pic>
        <p:nvPicPr>
          <p:cNvPr id="20486" name="Picture 6" descr="j0232061">
            <a:extLst>
              <a:ext uri="{FF2B5EF4-FFF2-40B4-BE49-F238E27FC236}">
                <a16:creationId xmlns:a16="http://schemas.microsoft.com/office/drawing/2014/main" id="{9406D121-EE2E-4E99-8938-73800F4B7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52800"/>
            <a:ext cx="13493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j0232064">
            <a:extLst>
              <a:ext uri="{FF2B5EF4-FFF2-40B4-BE49-F238E27FC236}">
                <a16:creationId xmlns:a16="http://schemas.microsoft.com/office/drawing/2014/main" id="{76DCF24F-DAE8-4434-B950-09F8E5164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038600"/>
            <a:ext cx="187166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B2F2F16-1DEB-40E4-9880-52621B103453}"/>
              </a:ext>
            </a:extLst>
          </p:cNvPr>
          <p:cNvSpPr txBox="1"/>
          <p:nvPr/>
        </p:nvSpPr>
        <p:spPr>
          <a:xfrm>
            <a:off x="3352800" y="6324600"/>
            <a:ext cx="5715000" cy="369332"/>
          </a:xfrm>
          <a:prstGeom prst="rect">
            <a:avLst/>
          </a:prstGeom>
          <a:noFill/>
        </p:spPr>
        <p:txBody>
          <a:bodyPr wrap="square" rtlCol="0">
            <a:spAutoFit/>
          </a:bodyPr>
          <a:lstStyle/>
          <a:p>
            <a:r>
              <a:rPr lang="en-US" altLang="ko-KR" dirty="0"/>
              <a:t>TGMD-3 (</a:t>
            </a:r>
            <a:r>
              <a:rPr lang="en-US" altLang="ko-KR" dirty="0">
                <a:hlinkClick r:id="rId7"/>
              </a:rPr>
              <a:t>https://sites.google.com/view/tgmd-3/home</a:t>
            </a:r>
            <a:r>
              <a:rPr lang="en-US" altLang="ko-KR" dirty="0"/>
              <a:t> )</a:t>
            </a:r>
            <a:endParaRPr lang="ko-KR"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D7542A3-153C-493F-8E03-4374CB9854C0}"/>
              </a:ext>
            </a:extLst>
          </p:cNvPr>
          <p:cNvSpPr>
            <a:spLocks noGrp="1"/>
          </p:cNvSpPr>
          <p:nvPr>
            <p:ph type="title"/>
          </p:nvPr>
        </p:nvSpPr>
        <p:spPr/>
        <p:txBody>
          <a:bodyPr/>
          <a:lstStyle/>
          <a:p>
            <a:r>
              <a:rPr lang="ko-KR" altLang="en-US" dirty="0"/>
              <a:t>이동 운동 기술</a:t>
            </a:r>
          </a:p>
        </p:txBody>
      </p:sp>
      <p:sp>
        <p:nvSpPr>
          <p:cNvPr id="3" name="내용 개체 틀 2">
            <a:extLst>
              <a:ext uri="{FF2B5EF4-FFF2-40B4-BE49-F238E27FC236}">
                <a16:creationId xmlns:a16="http://schemas.microsoft.com/office/drawing/2014/main" id="{669D335A-EF5A-4760-9B2E-D3C98686006E}"/>
              </a:ext>
            </a:extLst>
          </p:cNvPr>
          <p:cNvSpPr>
            <a:spLocks noGrp="1"/>
          </p:cNvSpPr>
          <p:nvPr>
            <p:ph idx="1"/>
          </p:nvPr>
        </p:nvSpPr>
        <p:spPr>
          <a:xfrm>
            <a:off x="457200" y="1600200"/>
            <a:ext cx="8229600" cy="5181600"/>
          </a:xfrm>
        </p:spPr>
        <p:txBody>
          <a:bodyPr/>
          <a:lstStyle/>
          <a:p>
            <a:r>
              <a:rPr lang="ko-KR" altLang="en-US" dirty="0"/>
              <a:t>걷기</a:t>
            </a:r>
            <a:r>
              <a:rPr lang="en-US" altLang="ko-KR" dirty="0"/>
              <a:t>(walk)</a:t>
            </a:r>
          </a:p>
          <a:p>
            <a:r>
              <a:rPr lang="ko-KR" altLang="en-US" dirty="0"/>
              <a:t>달리기</a:t>
            </a:r>
            <a:r>
              <a:rPr lang="en-US" altLang="ko-KR" dirty="0"/>
              <a:t>(run)</a:t>
            </a:r>
          </a:p>
          <a:p>
            <a:r>
              <a:rPr lang="ko-KR" altLang="en-US" dirty="0" err="1"/>
              <a:t>갤롭</a:t>
            </a:r>
            <a:r>
              <a:rPr lang="en-US" altLang="ko-KR" dirty="0"/>
              <a:t>(gallop)</a:t>
            </a:r>
          </a:p>
          <a:p>
            <a:r>
              <a:rPr lang="ko-KR" altLang="en-US" dirty="0"/>
              <a:t>홉</a:t>
            </a:r>
            <a:r>
              <a:rPr lang="en-US" altLang="ko-KR" dirty="0"/>
              <a:t>(hop)</a:t>
            </a:r>
          </a:p>
          <a:p>
            <a:r>
              <a:rPr lang="ko-KR" altLang="en-US" dirty="0" err="1"/>
              <a:t>스킵</a:t>
            </a:r>
            <a:r>
              <a:rPr lang="en-US" altLang="ko-KR" dirty="0"/>
              <a:t>(skip)</a:t>
            </a:r>
          </a:p>
          <a:p>
            <a:r>
              <a:rPr lang="ko-KR" altLang="en-US" dirty="0" err="1"/>
              <a:t>수평점프</a:t>
            </a:r>
            <a:r>
              <a:rPr lang="en-US" altLang="ko-KR" dirty="0"/>
              <a:t>(horizontal</a:t>
            </a:r>
            <a:r>
              <a:rPr lang="ko-KR" altLang="en-US" dirty="0"/>
              <a:t> </a:t>
            </a:r>
            <a:r>
              <a:rPr lang="en-US" altLang="ko-KR" dirty="0"/>
              <a:t>jump)</a:t>
            </a:r>
          </a:p>
          <a:p>
            <a:r>
              <a:rPr lang="ko-KR" altLang="en-US" dirty="0"/>
              <a:t>슬라이드</a:t>
            </a:r>
            <a:r>
              <a:rPr lang="en-US" altLang="ko-KR" dirty="0"/>
              <a:t>(slide)</a:t>
            </a:r>
            <a:endParaRPr lang="ko-KR" altLang="en-US" dirty="0"/>
          </a:p>
        </p:txBody>
      </p:sp>
      <p:pic>
        <p:nvPicPr>
          <p:cNvPr id="4" name="Picture 5" descr="걷기3">
            <a:extLst>
              <a:ext uri="{FF2B5EF4-FFF2-40B4-BE49-F238E27FC236}">
                <a16:creationId xmlns:a16="http://schemas.microsoft.com/office/drawing/2014/main" id="{AEB8F3FA-6B7C-4FF4-A398-CBB9C2F1C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635"/>
          <a:stretch>
            <a:fillRect/>
          </a:stretch>
        </p:blipFill>
        <p:spPr>
          <a:xfrm>
            <a:off x="3124200" y="1600201"/>
            <a:ext cx="2514600" cy="1219200"/>
          </a:xfrm>
          <a:prstGeom prst="rect">
            <a:avLst/>
          </a:prstGeom>
          <a:noFill/>
        </p:spPr>
      </p:pic>
      <p:pic>
        <p:nvPicPr>
          <p:cNvPr id="7" name="그림 6">
            <a:extLst>
              <a:ext uri="{FF2B5EF4-FFF2-40B4-BE49-F238E27FC236}">
                <a16:creationId xmlns:a16="http://schemas.microsoft.com/office/drawing/2014/main" id="{8CC9A14C-4752-45EA-8C4E-64E1122C0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600199"/>
            <a:ext cx="2514600" cy="1219200"/>
          </a:xfrm>
          <a:prstGeom prst="rect">
            <a:avLst/>
          </a:prstGeom>
        </p:spPr>
      </p:pic>
      <p:pic>
        <p:nvPicPr>
          <p:cNvPr id="9" name="그림 8">
            <a:extLst>
              <a:ext uri="{FF2B5EF4-FFF2-40B4-BE49-F238E27FC236}">
                <a16:creationId xmlns:a16="http://schemas.microsoft.com/office/drawing/2014/main" id="{295BF5FD-2350-444F-BB33-8CECC6EEE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895600"/>
            <a:ext cx="2514600" cy="1219201"/>
          </a:xfrm>
          <a:prstGeom prst="rect">
            <a:avLst/>
          </a:prstGeom>
        </p:spPr>
      </p:pic>
      <p:pic>
        <p:nvPicPr>
          <p:cNvPr id="11" name="그림 10">
            <a:extLst>
              <a:ext uri="{FF2B5EF4-FFF2-40B4-BE49-F238E27FC236}">
                <a16:creationId xmlns:a16="http://schemas.microsoft.com/office/drawing/2014/main" id="{175C2F0B-C64D-4AF0-BA3E-94B568108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2895600"/>
            <a:ext cx="2514600" cy="1219200"/>
          </a:xfrm>
          <a:prstGeom prst="rect">
            <a:avLst/>
          </a:prstGeom>
        </p:spPr>
      </p:pic>
      <p:pic>
        <p:nvPicPr>
          <p:cNvPr id="13" name="그림 12">
            <a:extLst>
              <a:ext uri="{FF2B5EF4-FFF2-40B4-BE49-F238E27FC236}">
                <a16:creationId xmlns:a16="http://schemas.microsoft.com/office/drawing/2014/main" id="{BD1D3C02-AA98-4A5A-90B4-492398BD78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5368600"/>
            <a:ext cx="2514600" cy="1219200"/>
          </a:xfrm>
          <a:prstGeom prst="rect">
            <a:avLst/>
          </a:prstGeom>
        </p:spPr>
      </p:pic>
      <p:pic>
        <p:nvPicPr>
          <p:cNvPr id="15" name="그림 14">
            <a:extLst>
              <a:ext uri="{FF2B5EF4-FFF2-40B4-BE49-F238E27FC236}">
                <a16:creationId xmlns:a16="http://schemas.microsoft.com/office/drawing/2014/main" id="{764E1DF2-AA78-4A58-9857-63336D12D5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5315419"/>
            <a:ext cx="2514600" cy="1325562"/>
          </a:xfrm>
          <a:prstGeom prst="rect">
            <a:avLst/>
          </a:prstGeom>
        </p:spPr>
      </p:pic>
      <p:pic>
        <p:nvPicPr>
          <p:cNvPr id="18" name="그림 17">
            <a:extLst>
              <a:ext uri="{FF2B5EF4-FFF2-40B4-BE49-F238E27FC236}">
                <a16:creationId xmlns:a16="http://schemas.microsoft.com/office/drawing/2014/main" id="{641CDF71-8B63-4A08-9AD0-E6CEDCA9E6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1700" y="4297362"/>
            <a:ext cx="2543530" cy="1695687"/>
          </a:xfrm>
          <a:prstGeom prst="rect">
            <a:avLst/>
          </a:prstGeom>
        </p:spPr>
      </p:pic>
    </p:spTree>
    <p:extLst>
      <p:ext uri="{BB962C8B-B14F-4D97-AF65-F5344CB8AC3E}">
        <p14:creationId xmlns:p14="http://schemas.microsoft.com/office/powerpoint/2010/main" val="89695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DB026AD-6187-4E69-9B48-17998E70F621}"/>
              </a:ext>
            </a:extLst>
          </p:cNvPr>
          <p:cNvSpPr>
            <a:spLocks noGrp="1"/>
          </p:cNvSpPr>
          <p:nvPr>
            <p:ph type="title"/>
          </p:nvPr>
        </p:nvSpPr>
        <p:spPr/>
        <p:txBody>
          <a:bodyPr/>
          <a:lstStyle/>
          <a:p>
            <a:r>
              <a:rPr lang="ko-KR" altLang="en-US" dirty="0"/>
              <a:t>물체</a:t>
            </a:r>
            <a:r>
              <a:rPr lang="en-US" altLang="ko-KR" dirty="0"/>
              <a:t> </a:t>
            </a:r>
            <a:r>
              <a:rPr lang="ko-KR" altLang="en-US" dirty="0"/>
              <a:t>조작 기술</a:t>
            </a:r>
          </a:p>
        </p:txBody>
      </p:sp>
      <p:sp>
        <p:nvSpPr>
          <p:cNvPr id="3" name="내용 개체 틀 2">
            <a:extLst>
              <a:ext uri="{FF2B5EF4-FFF2-40B4-BE49-F238E27FC236}">
                <a16:creationId xmlns:a16="http://schemas.microsoft.com/office/drawing/2014/main" id="{8CF45C12-26DB-4B45-B768-BA7EFAC475C7}"/>
              </a:ext>
            </a:extLst>
          </p:cNvPr>
          <p:cNvSpPr>
            <a:spLocks noGrp="1"/>
          </p:cNvSpPr>
          <p:nvPr>
            <p:ph sz="half" idx="1"/>
          </p:nvPr>
        </p:nvSpPr>
        <p:spPr>
          <a:xfrm>
            <a:off x="457200" y="1600200"/>
            <a:ext cx="3581400" cy="5206937"/>
          </a:xfrm>
        </p:spPr>
        <p:txBody>
          <a:bodyPr/>
          <a:lstStyle/>
          <a:p>
            <a:r>
              <a:rPr lang="ko-KR" altLang="en-US" sz="1800" dirty="0"/>
              <a:t>양손으로 정지된 볼 치기</a:t>
            </a:r>
            <a:r>
              <a:rPr lang="en-US" altLang="ko-KR" sz="1800" dirty="0"/>
              <a:t>(two-hand strike of a stationary ball)</a:t>
            </a:r>
          </a:p>
          <a:p>
            <a:r>
              <a:rPr lang="ko-KR" altLang="en-US" sz="1800" dirty="0"/>
              <a:t>한손으로 </a:t>
            </a:r>
            <a:r>
              <a:rPr lang="ko-KR" altLang="en-US" sz="1800" dirty="0" err="1"/>
              <a:t>바운스된</a:t>
            </a:r>
            <a:r>
              <a:rPr lang="ko-KR" altLang="en-US" sz="1800" dirty="0"/>
              <a:t> 볼 치기</a:t>
            </a:r>
            <a:r>
              <a:rPr lang="en-US" altLang="ko-KR" sz="1800" dirty="0"/>
              <a:t>(one-hand forehand strike of self-bounced ball)</a:t>
            </a:r>
          </a:p>
          <a:p>
            <a:r>
              <a:rPr lang="ko-KR" altLang="en-US" sz="1800" dirty="0"/>
              <a:t>한손으로 제자리에서 드리블하기</a:t>
            </a:r>
            <a:r>
              <a:rPr lang="en-US" altLang="ko-KR" sz="1800" dirty="0"/>
              <a:t>(one-hand stationary dribble)</a:t>
            </a:r>
          </a:p>
          <a:p>
            <a:r>
              <a:rPr lang="ko-KR" altLang="en-US" sz="1800" dirty="0"/>
              <a:t>양손으로</a:t>
            </a:r>
            <a:r>
              <a:rPr lang="en-US" altLang="ko-KR" sz="1800" dirty="0"/>
              <a:t> </a:t>
            </a:r>
            <a:r>
              <a:rPr lang="ko-KR" altLang="en-US" sz="1800" dirty="0"/>
              <a:t>캐치하기</a:t>
            </a:r>
            <a:r>
              <a:rPr lang="en-US" altLang="ko-KR" sz="1800" dirty="0"/>
              <a:t>(two-hand catch)</a:t>
            </a:r>
          </a:p>
          <a:p>
            <a:r>
              <a:rPr lang="ko-KR" altLang="en-US" sz="1800" dirty="0"/>
              <a:t>정지된</a:t>
            </a:r>
            <a:r>
              <a:rPr lang="en-US" altLang="ko-KR" sz="1800" dirty="0"/>
              <a:t> </a:t>
            </a:r>
            <a:r>
              <a:rPr lang="ko-KR" altLang="en-US" sz="1800" dirty="0"/>
              <a:t>볼 차기</a:t>
            </a:r>
            <a:r>
              <a:rPr lang="en-US" altLang="ko-KR" sz="1800" dirty="0"/>
              <a:t>(kick a stationary ball)</a:t>
            </a:r>
          </a:p>
          <a:p>
            <a:r>
              <a:rPr lang="ko-KR" altLang="en-US" sz="1800" dirty="0"/>
              <a:t>오버핸드 던지기</a:t>
            </a:r>
            <a:r>
              <a:rPr lang="en-US" altLang="ko-KR" sz="1800" dirty="0"/>
              <a:t>(overhand throw)</a:t>
            </a:r>
          </a:p>
          <a:p>
            <a:r>
              <a:rPr lang="ko-KR" altLang="en-US" sz="1800" dirty="0" err="1"/>
              <a:t>언더핸드</a:t>
            </a:r>
            <a:r>
              <a:rPr lang="ko-KR" altLang="en-US" sz="1800" dirty="0"/>
              <a:t> 던지기</a:t>
            </a:r>
            <a:r>
              <a:rPr lang="en-US" altLang="ko-KR" sz="1800" dirty="0"/>
              <a:t>(underhand</a:t>
            </a:r>
            <a:r>
              <a:rPr lang="ko-KR" altLang="en-US" sz="1800" dirty="0"/>
              <a:t> </a:t>
            </a:r>
            <a:r>
              <a:rPr lang="en-US" altLang="ko-KR" sz="1800" dirty="0"/>
              <a:t>throw)</a:t>
            </a:r>
            <a:endParaRPr lang="ko-KR" altLang="en-US" sz="1800" dirty="0"/>
          </a:p>
        </p:txBody>
      </p:sp>
      <p:pic>
        <p:nvPicPr>
          <p:cNvPr id="6" name="그림 5">
            <a:extLst>
              <a:ext uri="{FF2B5EF4-FFF2-40B4-BE49-F238E27FC236}">
                <a16:creationId xmlns:a16="http://schemas.microsoft.com/office/drawing/2014/main" id="{10166E73-88E6-4D92-8C5C-AE7C788B6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538224"/>
            <a:ext cx="2209800" cy="1725968"/>
          </a:xfrm>
          <a:prstGeom prst="rect">
            <a:avLst/>
          </a:prstGeom>
        </p:spPr>
      </p:pic>
      <p:pic>
        <p:nvPicPr>
          <p:cNvPr id="1028" name="Picture 4" descr="사정">
            <a:extLst>
              <a:ext uri="{FF2B5EF4-FFF2-40B4-BE49-F238E27FC236}">
                <a16:creationId xmlns:a16="http://schemas.microsoft.com/office/drawing/2014/main" id="{FD08031C-6220-4170-8A29-B5403A1D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3391489"/>
            <a:ext cx="2209800" cy="1725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사정">
            <a:extLst>
              <a:ext uri="{FF2B5EF4-FFF2-40B4-BE49-F238E27FC236}">
                <a16:creationId xmlns:a16="http://schemas.microsoft.com/office/drawing/2014/main" id="{39D7672D-A16E-4042-AA99-6236F4070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198" y="3432378"/>
            <a:ext cx="2476500" cy="1697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사정">
            <a:extLst>
              <a:ext uri="{FF2B5EF4-FFF2-40B4-BE49-F238E27FC236}">
                <a16:creationId xmlns:a16="http://schemas.microsoft.com/office/drawing/2014/main" id="{D19D1891-39B2-49E9-A37E-7D5DF81CE4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266308"/>
            <a:ext cx="16764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 name="그림 9">
            <a:extLst>
              <a:ext uri="{FF2B5EF4-FFF2-40B4-BE49-F238E27FC236}">
                <a16:creationId xmlns:a16="http://schemas.microsoft.com/office/drawing/2014/main" id="{C27DF11F-BB33-456E-8A5B-5F60CFC44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1538507"/>
            <a:ext cx="2209801" cy="1725402"/>
          </a:xfrm>
          <a:prstGeom prst="rect">
            <a:avLst/>
          </a:prstGeom>
        </p:spPr>
      </p:pic>
      <p:pic>
        <p:nvPicPr>
          <p:cNvPr id="5" name="그림 4">
            <a:extLst>
              <a:ext uri="{FF2B5EF4-FFF2-40B4-BE49-F238E27FC236}">
                <a16:creationId xmlns:a16="http://schemas.microsoft.com/office/drawing/2014/main" id="{352F806D-ADA1-4F29-91C8-5BE2DE7B77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2599" y="5410200"/>
            <a:ext cx="1676400" cy="1396937"/>
          </a:xfrm>
          <a:prstGeom prst="rect">
            <a:avLst/>
          </a:prstGeom>
        </p:spPr>
      </p:pic>
      <p:pic>
        <p:nvPicPr>
          <p:cNvPr id="8" name="그림 7">
            <a:extLst>
              <a:ext uri="{FF2B5EF4-FFF2-40B4-BE49-F238E27FC236}">
                <a16:creationId xmlns:a16="http://schemas.microsoft.com/office/drawing/2014/main" id="{E400BE67-2AA5-4286-A98E-76A1F7866F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3030" y="5486399"/>
            <a:ext cx="1787740" cy="1244537"/>
          </a:xfrm>
          <a:prstGeom prst="rect">
            <a:avLst/>
          </a:prstGeom>
        </p:spPr>
      </p:pic>
    </p:spTree>
    <p:extLst>
      <p:ext uri="{BB962C8B-B14F-4D97-AF65-F5344CB8AC3E}">
        <p14:creationId xmlns:p14="http://schemas.microsoft.com/office/powerpoint/2010/main" val="381875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7602297A-7D9E-4D87-858B-715692823640}"/>
              </a:ext>
            </a:extLst>
          </p:cNvPr>
          <p:cNvSpPr>
            <a:spLocks noGrp="1" noChangeArrowheads="1"/>
          </p:cNvSpPr>
          <p:nvPr>
            <p:ph type="title" idx="4294967295"/>
          </p:nvPr>
        </p:nvSpPr>
        <p:spPr/>
        <p:txBody>
          <a:bodyPr/>
          <a:lstStyle/>
          <a:p>
            <a:r>
              <a:rPr lang="ko-KR" altLang="en-US"/>
              <a:t>체육교육의 정의</a:t>
            </a:r>
          </a:p>
        </p:txBody>
      </p:sp>
      <p:sp>
        <p:nvSpPr>
          <p:cNvPr id="5123" name="Rectangle 7">
            <a:extLst>
              <a:ext uri="{FF2B5EF4-FFF2-40B4-BE49-F238E27FC236}">
                <a16:creationId xmlns:a16="http://schemas.microsoft.com/office/drawing/2014/main" id="{275C8AD2-66E9-4F07-95F4-CD633FE549AF}"/>
              </a:ext>
            </a:extLst>
          </p:cNvPr>
          <p:cNvSpPr>
            <a:spLocks noGrp="1" noChangeArrowheads="1"/>
          </p:cNvSpPr>
          <p:nvPr>
            <p:ph type="body" sz="half" idx="4294967295"/>
          </p:nvPr>
        </p:nvSpPr>
        <p:spPr>
          <a:xfrm>
            <a:off x="457200" y="1600200"/>
            <a:ext cx="4038600" cy="4572000"/>
          </a:xfrm>
        </p:spPr>
        <p:txBody>
          <a:bodyPr/>
          <a:lstStyle/>
          <a:p>
            <a:pPr>
              <a:lnSpc>
                <a:spcPct val="90000"/>
              </a:lnSpc>
            </a:pPr>
            <a:endParaRPr lang="ko-KR" altLang="en-US" sz="2400"/>
          </a:p>
        </p:txBody>
      </p:sp>
      <p:sp>
        <p:nvSpPr>
          <p:cNvPr id="5124" name="Rectangle 8">
            <a:extLst>
              <a:ext uri="{FF2B5EF4-FFF2-40B4-BE49-F238E27FC236}">
                <a16:creationId xmlns:a16="http://schemas.microsoft.com/office/drawing/2014/main" id="{B20ED684-B90C-443D-BF08-D543FAB3E560}"/>
              </a:ext>
            </a:extLst>
          </p:cNvPr>
          <p:cNvSpPr>
            <a:spLocks noGrp="1" noChangeArrowheads="1"/>
          </p:cNvSpPr>
          <p:nvPr>
            <p:ph type="body" sz="half" idx="4294967295"/>
          </p:nvPr>
        </p:nvSpPr>
        <p:spPr>
          <a:xfrm>
            <a:off x="4648200" y="1600200"/>
            <a:ext cx="4038600" cy="4530725"/>
          </a:xfrm>
        </p:spPr>
        <p:txBody>
          <a:bodyPr/>
          <a:lstStyle/>
          <a:p>
            <a:pPr>
              <a:lnSpc>
                <a:spcPct val="90000"/>
              </a:lnSpc>
            </a:pPr>
            <a:r>
              <a:rPr lang="en-US" altLang="ko-KR" sz="2400">
                <a:latin typeface="Arial" panose="020B0604020202020204" pitchFamily="34" charset="0"/>
              </a:rPr>
              <a:t>“</a:t>
            </a:r>
            <a:r>
              <a:rPr lang="ko-KR" altLang="en-US" sz="2400"/>
              <a:t>바람직한 체육교육은 개개인의 실패를 최소화하고 내면적 장점을 보존하기 위해 목표</a:t>
            </a:r>
            <a:r>
              <a:rPr lang="en-US" altLang="ko-KR" sz="2400"/>
              <a:t>, </a:t>
            </a:r>
            <a:r>
              <a:rPr lang="ko-KR" altLang="en-US" sz="2400"/>
              <a:t>내용</a:t>
            </a:r>
            <a:r>
              <a:rPr lang="en-US" altLang="ko-KR" sz="2400"/>
              <a:t>, </a:t>
            </a:r>
            <a:r>
              <a:rPr lang="ko-KR" altLang="en-US" sz="2400"/>
              <a:t>그리고 지도법의 변형을 포함한다</a:t>
            </a:r>
            <a:r>
              <a:rPr lang="en-US" altLang="ko-KR" sz="2400"/>
              <a:t>. </a:t>
            </a:r>
            <a:r>
              <a:rPr lang="ko-KR" altLang="en-US" sz="2400"/>
              <a:t>그런 의미에서 본다면</a:t>
            </a:r>
            <a:r>
              <a:rPr lang="en-US" altLang="ko-KR" sz="2400"/>
              <a:t>, </a:t>
            </a:r>
            <a:r>
              <a:rPr lang="ko-KR" altLang="en-US" sz="2400"/>
              <a:t>좋은 체육교육이 곧 특수체육교육이다</a:t>
            </a:r>
            <a:r>
              <a:rPr lang="en-US" altLang="ko-KR" sz="2400"/>
              <a:t>.</a:t>
            </a:r>
            <a:r>
              <a:rPr lang="en-US" altLang="ko-KR" sz="2400">
                <a:latin typeface="Arial" panose="020B0604020202020204" pitchFamily="34" charset="0"/>
              </a:rPr>
              <a:t>”</a:t>
            </a:r>
            <a:endParaRPr lang="en-US" altLang="ko-KR" sz="2400"/>
          </a:p>
        </p:txBody>
      </p:sp>
      <p:sp>
        <p:nvSpPr>
          <p:cNvPr id="5125" name="Text Box 6">
            <a:extLst>
              <a:ext uri="{FF2B5EF4-FFF2-40B4-BE49-F238E27FC236}">
                <a16:creationId xmlns:a16="http://schemas.microsoft.com/office/drawing/2014/main" id="{006D959C-56A0-421A-B433-603B341ABF34}"/>
              </a:ext>
            </a:extLst>
          </p:cNvPr>
          <p:cNvSpPr txBox="1">
            <a:spLocks noChangeArrowheads="1"/>
          </p:cNvSpPr>
          <p:nvPr/>
        </p:nvSpPr>
        <p:spPr bwMode="auto">
          <a:xfrm>
            <a:off x="533400" y="1600200"/>
            <a:ext cx="39782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ko-KR" altLang="en-US" sz="2400" b="1">
                <a:solidFill>
                  <a:srgbClr val="0033CC"/>
                </a:solidFill>
                <a:ea typeface="굴림" panose="020B0600000101010101" pitchFamily="50" charset="-127"/>
              </a:rPr>
              <a:t>“</a:t>
            </a:r>
            <a:r>
              <a:rPr lang="en-US" altLang="ko-KR" sz="2400" b="1">
                <a:solidFill>
                  <a:srgbClr val="0033CC"/>
                </a:solidFill>
                <a:ea typeface="굴림" panose="020B0600000101010101" pitchFamily="50" charset="-127"/>
              </a:rPr>
              <a:t>Good teaching involves adapting goals,</a:t>
            </a:r>
            <a:br>
              <a:rPr lang="en-US" altLang="ko-KR" sz="2400" b="1">
                <a:solidFill>
                  <a:srgbClr val="0033CC"/>
                </a:solidFill>
                <a:ea typeface="굴림" panose="020B0600000101010101" pitchFamily="50" charset="-127"/>
              </a:rPr>
            </a:br>
            <a:r>
              <a:rPr lang="en-US" altLang="ko-KR" sz="2400" b="1">
                <a:solidFill>
                  <a:srgbClr val="0033CC"/>
                </a:solidFill>
                <a:ea typeface="굴림" panose="020B0600000101010101" pitchFamily="50" charset="-127"/>
              </a:rPr>
              <a:t>content, and pedagogy to individual needs</a:t>
            </a:r>
            <a:br>
              <a:rPr lang="en-US" altLang="ko-KR" sz="2400" b="1">
                <a:solidFill>
                  <a:srgbClr val="0033CC"/>
                </a:solidFill>
                <a:ea typeface="굴림" panose="020B0600000101010101" pitchFamily="50" charset="-127"/>
              </a:rPr>
            </a:br>
            <a:r>
              <a:rPr lang="en-US" altLang="ko-KR" sz="2400" b="1">
                <a:solidFill>
                  <a:srgbClr val="0033CC"/>
                </a:solidFill>
                <a:ea typeface="굴림" panose="020B0600000101010101" pitchFamily="50" charset="-127"/>
              </a:rPr>
              <a:t>so as to minimize failure and preserve ego</a:t>
            </a:r>
            <a:br>
              <a:rPr lang="en-US" altLang="ko-KR" sz="2400" b="1">
                <a:solidFill>
                  <a:srgbClr val="0033CC"/>
                </a:solidFill>
                <a:ea typeface="굴림" panose="020B0600000101010101" pitchFamily="50" charset="-127"/>
              </a:rPr>
            </a:br>
            <a:r>
              <a:rPr lang="en-US" altLang="ko-KR" sz="2400" b="1">
                <a:solidFill>
                  <a:srgbClr val="0033CC"/>
                </a:solidFill>
                <a:ea typeface="굴림" panose="020B0600000101010101" pitchFamily="50" charset="-127"/>
              </a:rPr>
              <a:t>strength. In a sense, all good physical</a:t>
            </a:r>
            <a:br>
              <a:rPr lang="en-US" altLang="ko-KR" sz="2400" b="1">
                <a:solidFill>
                  <a:srgbClr val="0033CC"/>
                </a:solidFill>
                <a:ea typeface="굴림" panose="020B0600000101010101" pitchFamily="50" charset="-127"/>
              </a:rPr>
            </a:br>
            <a:r>
              <a:rPr lang="en-US" altLang="ko-KR" sz="2400" b="1">
                <a:solidFill>
                  <a:srgbClr val="0033CC"/>
                </a:solidFill>
                <a:ea typeface="굴림" panose="020B0600000101010101" pitchFamily="50" charset="-127"/>
              </a:rPr>
              <a:t>education is adapted physical education.” (Sherrill, 2003)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GMD-3 Virtual Examiner's Manual VIR - DALE ULRICH : PRO-ED Inc. Official  WebSite">
            <a:hlinkClick r:id="rId2"/>
            <a:extLst>
              <a:ext uri="{FF2B5EF4-FFF2-40B4-BE49-F238E27FC236}">
                <a16:creationId xmlns:a16="http://schemas.microsoft.com/office/drawing/2014/main" id="{49E97BB0-5826-4CF0-B89A-7F165979E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1600200"/>
            <a:ext cx="58674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a:extLst>
              <a:ext uri="{FF2B5EF4-FFF2-40B4-BE49-F238E27FC236}">
                <a16:creationId xmlns:a16="http://schemas.microsoft.com/office/drawing/2014/main" id="{73190404-F429-4AAE-838F-97FC52734ABF}"/>
              </a:ext>
            </a:extLst>
          </p:cNvPr>
          <p:cNvSpPr>
            <a:spLocks noGrp="1"/>
          </p:cNvSpPr>
          <p:nvPr>
            <p:ph type="title"/>
          </p:nvPr>
        </p:nvSpPr>
        <p:spPr/>
        <p:txBody>
          <a:bodyPr/>
          <a:lstStyle/>
          <a:p>
            <a:r>
              <a:rPr lang="en-US" altLang="ko-KR" dirty="0"/>
              <a:t>TGMD-3 Video</a:t>
            </a:r>
            <a:endParaRPr lang="ko-KR" altLang="en-US" dirty="0"/>
          </a:p>
        </p:txBody>
      </p:sp>
    </p:spTree>
    <p:extLst>
      <p:ext uri="{BB962C8B-B14F-4D97-AF65-F5344CB8AC3E}">
        <p14:creationId xmlns:p14="http://schemas.microsoft.com/office/powerpoint/2010/main" val="389265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763C9B7-93D9-4DAB-A4B8-77989E171835}"/>
              </a:ext>
            </a:extLst>
          </p:cNvPr>
          <p:cNvSpPr>
            <a:spLocks noGrp="1" noChangeArrowheads="1"/>
          </p:cNvSpPr>
          <p:nvPr>
            <p:ph type="title" idx="4294967295"/>
          </p:nvPr>
        </p:nvSpPr>
        <p:spPr/>
        <p:txBody>
          <a:bodyPr/>
          <a:lstStyle/>
          <a:p>
            <a:r>
              <a:rPr lang="ko-KR" altLang="en-US"/>
              <a:t>스포츠와 게임</a:t>
            </a:r>
            <a:br>
              <a:rPr lang="ko-KR" altLang="en-US"/>
            </a:br>
            <a:r>
              <a:rPr lang="en-US" altLang="ko-KR" sz="4000"/>
              <a:t>(Sports and Games)</a:t>
            </a:r>
          </a:p>
        </p:txBody>
      </p:sp>
      <p:pic>
        <p:nvPicPr>
          <p:cNvPr id="21507" name="Picture 3" descr="j0281078">
            <a:extLst>
              <a:ext uri="{FF2B5EF4-FFF2-40B4-BE49-F238E27FC236}">
                <a16:creationId xmlns:a16="http://schemas.microsoft.com/office/drawing/2014/main" id="{1F54E0C7-990F-4FC9-A946-88F9C3193F2B}"/>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04800" y="1905000"/>
            <a:ext cx="2057400" cy="1844675"/>
          </a:xfrm>
        </p:spPr>
      </p:pic>
      <p:sp>
        <p:nvSpPr>
          <p:cNvPr id="21508" name="Rectangle 4">
            <a:extLst>
              <a:ext uri="{FF2B5EF4-FFF2-40B4-BE49-F238E27FC236}">
                <a16:creationId xmlns:a16="http://schemas.microsoft.com/office/drawing/2014/main" id="{EC3805F6-C970-49C4-A324-55482300F651}"/>
              </a:ext>
            </a:extLst>
          </p:cNvPr>
          <p:cNvSpPr>
            <a:spLocks noGrp="1" noChangeArrowheads="1"/>
          </p:cNvSpPr>
          <p:nvPr>
            <p:ph type="body" sz="half" idx="4294967295"/>
          </p:nvPr>
        </p:nvSpPr>
        <p:spPr>
          <a:xfrm>
            <a:off x="2457450" y="1600200"/>
            <a:ext cx="4614863" cy="2222500"/>
          </a:xfrm>
        </p:spPr>
        <p:txBody>
          <a:bodyPr/>
          <a:lstStyle/>
          <a:p>
            <a:r>
              <a:rPr lang="ko-KR" altLang="en-US" sz="2500"/>
              <a:t>과도기적 스포츠</a:t>
            </a:r>
            <a:r>
              <a:rPr lang="en-US" altLang="ko-KR" sz="2500"/>
              <a:t>/</a:t>
            </a:r>
            <a:r>
              <a:rPr lang="ko-KR" altLang="en-US" sz="2500"/>
              <a:t>게임</a:t>
            </a:r>
            <a:endParaRPr lang="en-US" altLang="ko-KR" sz="2500"/>
          </a:p>
          <a:p>
            <a:r>
              <a:rPr lang="ko-KR" altLang="en-US" sz="2500"/>
              <a:t>레크리에이션 및 경쟁 스포츠와 게임</a:t>
            </a:r>
            <a:endParaRPr lang="en-US" altLang="ko-KR" sz="2500"/>
          </a:p>
          <a:p>
            <a:r>
              <a:rPr lang="ko-KR" altLang="en-US" sz="2500"/>
              <a:t>생활스포츠</a:t>
            </a:r>
          </a:p>
        </p:txBody>
      </p:sp>
      <p:pic>
        <p:nvPicPr>
          <p:cNvPr id="21509" name="Picture 5" descr="j0318698">
            <a:extLst>
              <a:ext uri="{FF2B5EF4-FFF2-40B4-BE49-F238E27FC236}">
                <a16:creationId xmlns:a16="http://schemas.microsoft.com/office/drawing/2014/main" id="{47B52816-5EAB-4BC1-8E9D-63BB6A8EB54A}"/>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33400" y="3822700"/>
            <a:ext cx="1601788" cy="2136775"/>
          </a:xfrm>
          <a:noFill/>
        </p:spPr>
      </p:pic>
      <p:pic>
        <p:nvPicPr>
          <p:cNvPr id="21510" name="Picture 6" descr="j0318702">
            <a:extLst>
              <a:ext uri="{FF2B5EF4-FFF2-40B4-BE49-F238E27FC236}">
                <a16:creationId xmlns:a16="http://schemas.microsoft.com/office/drawing/2014/main" id="{2F79C3C5-C6F0-45B8-B3CD-FE9F18FCE6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886200"/>
            <a:ext cx="15716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j0318730">
            <a:extLst>
              <a:ext uri="{FF2B5EF4-FFF2-40B4-BE49-F238E27FC236}">
                <a16:creationId xmlns:a16="http://schemas.microsoft.com/office/drawing/2014/main" id="{09AAF65C-3BE2-4F12-86A0-71BEAEBD97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978275"/>
            <a:ext cx="196532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j0318734">
            <a:extLst>
              <a:ext uri="{FF2B5EF4-FFF2-40B4-BE49-F238E27FC236}">
                <a16:creationId xmlns:a16="http://schemas.microsoft.com/office/drawing/2014/main" id="{C889AAC6-1B79-47A1-B0E6-21CE97BCFF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1828800"/>
            <a:ext cx="12795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j0318716">
            <a:extLst>
              <a:ext uri="{FF2B5EF4-FFF2-40B4-BE49-F238E27FC236}">
                <a16:creationId xmlns:a16="http://schemas.microsoft.com/office/drawing/2014/main" id="{8E0868BC-4622-4232-A36E-D418BF1BDE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962400"/>
            <a:ext cx="15843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A9662FA-DD1A-477F-8888-82AAC5A3F62E}"/>
              </a:ext>
            </a:extLst>
          </p:cNvPr>
          <p:cNvSpPr>
            <a:spLocks noGrp="1" noChangeArrowheads="1"/>
          </p:cNvSpPr>
          <p:nvPr>
            <p:ph type="title" idx="4294967295"/>
          </p:nvPr>
        </p:nvSpPr>
        <p:spPr/>
        <p:txBody>
          <a:bodyPr/>
          <a:lstStyle/>
          <a:p>
            <a:r>
              <a:rPr lang="ko-KR" altLang="en-US" sz="4000"/>
              <a:t>장애인 체육 지도 시</a:t>
            </a:r>
            <a:r>
              <a:rPr lang="en-US" altLang="ko-KR" sz="4000"/>
              <a:t>, </a:t>
            </a:r>
            <a:r>
              <a:rPr lang="ko-KR" altLang="en-US" sz="4000"/>
              <a:t>발달모형의 사용이 적절한가</a:t>
            </a:r>
            <a:r>
              <a:rPr lang="en-US" altLang="ko-KR" sz="4000"/>
              <a:t>? </a:t>
            </a:r>
          </a:p>
        </p:txBody>
      </p:sp>
      <p:sp>
        <p:nvSpPr>
          <p:cNvPr id="22531" name="Rectangle 3">
            <a:extLst>
              <a:ext uri="{FF2B5EF4-FFF2-40B4-BE49-F238E27FC236}">
                <a16:creationId xmlns:a16="http://schemas.microsoft.com/office/drawing/2014/main" id="{155D5871-2DE3-46D0-80FC-0317A2E6F617}"/>
              </a:ext>
            </a:extLst>
          </p:cNvPr>
          <p:cNvSpPr>
            <a:spLocks noGrp="1" noChangeArrowheads="1"/>
          </p:cNvSpPr>
          <p:nvPr>
            <p:ph type="body" idx="4294967295"/>
          </p:nvPr>
        </p:nvSpPr>
        <p:spPr/>
        <p:txBody>
          <a:bodyPr/>
          <a:lstStyle/>
          <a:p>
            <a:r>
              <a:rPr lang="ko-KR" altLang="en-US"/>
              <a:t>장애아동의 운동발달 단계 </a:t>
            </a:r>
            <a:r>
              <a:rPr lang="en-US" altLang="ko-KR"/>
              <a:t>= </a:t>
            </a:r>
            <a:r>
              <a:rPr lang="ko-KR" altLang="en-US"/>
              <a:t>전형적인 운동발달 단계</a:t>
            </a:r>
          </a:p>
          <a:p>
            <a:r>
              <a:rPr lang="ko-KR" altLang="en-US"/>
              <a:t>운동발달 원리의 보편성</a:t>
            </a:r>
            <a:r>
              <a:rPr lang="en-US" altLang="ko-KR"/>
              <a:t>(universal)</a:t>
            </a:r>
          </a:p>
          <a:p>
            <a:r>
              <a:rPr lang="ko-KR" altLang="en-US"/>
              <a:t>지도자</a:t>
            </a:r>
            <a:r>
              <a:rPr lang="en-US" altLang="ko-KR"/>
              <a:t>(</a:t>
            </a:r>
            <a:r>
              <a:rPr lang="ko-KR" altLang="en-US"/>
              <a:t>체육교사</a:t>
            </a:r>
            <a:r>
              <a:rPr lang="en-US" altLang="ko-KR"/>
              <a:t>/</a:t>
            </a:r>
            <a:r>
              <a:rPr lang="ko-KR" altLang="en-US"/>
              <a:t>코치</a:t>
            </a:r>
            <a:r>
              <a:rPr lang="en-US" altLang="ko-KR"/>
              <a:t>)</a:t>
            </a:r>
            <a:r>
              <a:rPr lang="ko-KR" altLang="en-US"/>
              <a:t>의 운동발달 전문 지식 의존도</a:t>
            </a:r>
            <a:endParaRPr lang="en-US" altLang="ko-K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30EB1E0-6EFC-435F-BEEF-F935C12B470A}"/>
              </a:ext>
            </a:extLst>
          </p:cNvPr>
          <p:cNvSpPr>
            <a:spLocks noGrp="1" noChangeArrowheads="1"/>
          </p:cNvSpPr>
          <p:nvPr>
            <p:ph type="title" idx="4294967295"/>
          </p:nvPr>
        </p:nvSpPr>
        <p:spPr/>
        <p:txBody>
          <a:bodyPr/>
          <a:lstStyle/>
          <a:p>
            <a:r>
              <a:rPr lang="ko-KR" altLang="en-US"/>
              <a:t>전형적인 운동발달 단계</a:t>
            </a:r>
          </a:p>
        </p:txBody>
      </p:sp>
      <p:graphicFrame>
        <p:nvGraphicFramePr>
          <p:cNvPr id="23617" name="Group 65">
            <a:extLst>
              <a:ext uri="{FF2B5EF4-FFF2-40B4-BE49-F238E27FC236}">
                <a16:creationId xmlns:a16="http://schemas.microsoft.com/office/drawing/2014/main" id="{9BE9563E-3C60-4E4B-BB7F-77990E30519C}"/>
              </a:ext>
            </a:extLst>
          </p:cNvPr>
          <p:cNvGraphicFramePr>
            <a:graphicFrameLocks noGrp="1"/>
          </p:cNvGraphicFramePr>
          <p:nvPr>
            <p:ph sz="half" idx="4294967295"/>
          </p:nvPr>
        </p:nvGraphicFramePr>
        <p:xfrm>
          <a:off x="533400" y="1828800"/>
          <a:ext cx="4191000" cy="4333875"/>
        </p:xfrm>
        <a:graphic>
          <a:graphicData uri="http://schemas.openxmlformats.org/drawingml/2006/table">
            <a:tbl>
              <a:tblPr/>
              <a:tblGrid>
                <a:gridCol w="957263">
                  <a:extLst>
                    <a:ext uri="{9D8B030D-6E8A-4147-A177-3AD203B41FA5}">
                      <a16:colId xmlns:a16="http://schemas.microsoft.com/office/drawing/2014/main" val="3418545075"/>
                    </a:ext>
                  </a:extLst>
                </a:gridCol>
                <a:gridCol w="3233737">
                  <a:extLst>
                    <a:ext uri="{9D8B030D-6E8A-4147-A177-3AD203B41FA5}">
                      <a16:colId xmlns:a16="http://schemas.microsoft.com/office/drawing/2014/main" val="3370042827"/>
                    </a:ext>
                  </a:extLst>
                </a:gridCol>
              </a:tblGrid>
              <a:tr h="477838">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0 mo</a:t>
                      </a:r>
                      <a:endParaRPr kumimoji="1" lang="ko-KR" altLang="en-US" sz="1800" b="0" i="0" u="none" strike="noStrike" cap="none" normalizeH="0" baseline="0">
                        <a:ln>
                          <a:noFill/>
                        </a:ln>
                        <a:solidFill>
                          <a:srgbClr val="FF0000"/>
                        </a:solidFill>
                        <a:effectLst/>
                        <a:latin typeface="굴림" panose="020B0600000101010101" pitchFamily="50" charset="-127"/>
                        <a:ea typeface="굴림" panose="020B0600000101010101"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태아의 자세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3005713"/>
                  </a:ext>
                </a:extLst>
              </a:tr>
              <a:tr h="479425">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1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앞으로 누워서 턱을 들어올림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0730513"/>
                  </a:ext>
                </a:extLst>
              </a:tr>
              <a:tr h="504825">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2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앞으로 누워서 가슴을 들어올림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7219986"/>
                  </a:ext>
                </a:extLst>
              </a:tr>
              <a:tr h="477838">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3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보이는 사물에 팔을 뻗음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4449073"/>
                  </a:ext>
                </a:extLst>
              </a:tr>
              <a:tr h="477838">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4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기대고 앉을 수 있음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3004546"/>
                  </a:ext>
                </a:extLst>
              </a:tr>
              <a:tr h="504825">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5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무릎 위에 앉음</a:t>
                      </a:r>
                      <a:r>
                        <a:rPr kumimoji="1" lang="en-US" altLang="ko-KR"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a:t>
                      </a: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사물을 잡음</a:t>
                      </a:r>
                      <a:endParaRPr kumimoji="1" lang="en-US" altLang="ko-KR" sz="1800" b="0" i="0" u="none" strike="noStrike" cap="none" normalizeH="0" baseline="0">
                        <a:ln>
                          <a:noFill/>
                        </a:ln>
                        <a:solidFill>
                          <a:schemeClr val="tx1"/>
                        </a:solidFill>
                        <a:effectLst/>
                        <a:latin typeface="굴림" panose="020B0600000101010101" pitchFamily="50" charset="-127"/>
                        <a:ea typeface="굴림" panose="020B0600000101010101"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01942"/>
                  </a:ext>
                </a:extLst>
              </a:tr>
              <a:tr h="479425">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6-8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기어 다님</a:t>
                      </a:r>
                      <a:r>
                        <a:rPr kumimoji="1" lang="en-US" altLang="ko-KR"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(Crawl)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1168758"/>
                  </a:ext>
                </a:extLst>
              </a:tr>
              <a:tr h="636588">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7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앉을 수 있음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5074714"/>
                  </a:ext>
                </a:extLst>
              </a:tr>
            </a:tbl>
          </a:graphicData>
        </a:graphic>
      </p:graphicFrame>
      <p:graphicFrame>
        <p:nvGraphicFramePr>
          <p:cNvPr id="23618" name="Group 66">
            <a:extLst>
              <a:ext uri="{FF2B5EF4-FFF2-40B4-BE49-F238E27FC236}">
                <a16:creationId xmlns:a16="http://schemas.microsoft.com/office/drawing/2014/main" id="{26E5F514-205A-4DA0-A289-D9CD33DF82B5}"/>
              </a:ext>
            </a:extLst>
          </p:cNvPr>
          <p:cNvGraphicFramePr>
            <a:graphicFrameLocks noGrp="1"/>
          </p:cNvGraphicFramePr>
          <p:nvPr>
            <p:ph sz="half" idx="4294967295"/>
          </p:nvPr>
        </p:nvGraphicFramePr>
        <p:xfrm>
          <a:off x="4953000" y="1828800"/>
          <a:ext cx="3962400" cy="4343400"/>
        </p:xfrm>
        <a:graphic>
          <a:graphicData uri="http://schemas.openxmlformats.org/drawingml/2006/table">
            <a:tbl>
              <a:tblPr/>
              <a:tblGrid>
                <a:gridCol w="1089025">
                  <a:extLst>
                    <a:ext uri="{9D8B030D-6E8A-4147-A177-3AD203B41FA5}">
                      <a16:colId xmlns:a16="http://schemas.microsoft.com/office/drawing/2014/main" val="73733651"/>
                    </a:ext>
                  </a:extLst>
                </a:gridCol>
                <a:gridCol w="2873375">
                  <a:extLst>
                    <a:ext uri="{9D8B030D-6E8A-4147-A177-3AD203B41FA5}">
                      <a16:colId xmlns:a16="http://schemas.microsoft.com/office/drawing/2014/main" val="1305709997"/>
                    </a:ext>
                  </a:extLst>
                </a:gridCol>
              </a:tblGrid>
              <a:tr h="525463">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8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도움으로 설 수 있음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7944070"/>
                  </a:ext>
                </a:extLst>
              </a:tr>
              <a:tr h="665163">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9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가구 등을 잡고 설 수 있음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801117"/>
                  </a:ext>
                </a:extLst>
              </a:tr>
              <a:tr h="525463">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10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기어 다님</a:t>
                      </a:r>
                      <a:r>
                        <a:rPr kumimoji="1" lang="en-US" altLang="ko-KR"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(Creep)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556165"/>
                  </a:ext>
                </a:extLst>
              </a:tr>
              <a:tr h="525463">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11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손</a:t>
                      </a:r>
                      <a:r>
                        <a:rPr kumimoji="1" lang="en-US" altLang="ko-KR"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a:t>
                      </a: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팔 잡고 걸어 다님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4960383"/>
                  </a:ext>
                </a:extLst>
              </a:tr>
              <a:tr h="525463">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12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얼어서기 위해 잡아 당김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9433839"/>
                  </a:ext>
                </a:extLst>
              </a:tr>
              <a:tr h="525463">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13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계단을 오를 수 있음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5030934"/>
                  </a:ext>
                </a:extLst>
              </a:tr>
              <a:tr h="525463">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14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혼자서 설 수 있음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7912275"/>
                  </a:ext>
                </a:extLst>
              </a:tr>
              <a:tr h="525463">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ko-KR" sz="1800" b="0" i="0" u="none" strike="noStrike" cap="none" normalizeH="0" baseline="0">
                          <a:ln>
                            <a:noFill/>
                          </a:ln>
                          <a:solidFill>
                            <a:srgbClr val="FF0000"/>
                          </a:solidFill>
                          <a:effectLst/>
                          <a:latin typeface="굴림" panose="020B0600000101010101" pitchFamily="50" charset="-127"/>
                          <a:ea typeface="굴림" panose="020B0600000101010101" pitchFamily="50" charset="-127"/>
                        </a:rPr>
                        <a:t>15 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buClr>
                          <a:schemeClr val="bg2"/>
                        </a:buClr>
                        <a:buSzPct val="75000"/>
                        <a:buFont typeface="Wingdings" panose="05000000000000000000" pitchFamily="2" charset="2"/>
                        <a:defRPr kumimoji="1" sz="24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lr>
                          <a:schemeClr val="tx2"/>
                        </a:buClr>
                        <a:buSzPct val="75000"/>
                        <a:buFont typeface="Wingdings" panose="05000000000000000000" pitchFamily="2" charset="2"/>
                        <a:defRPr kumimoji="1" sz="20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lr>
                          <a:schemeClr val="accent1"/>
                        </a:buClr>
                        <a:buSzPct val="65000"/>
                        <a:buFont typeface="Wingdings" panose="05000000000000000000" pitchFamily="2" charset="2"/>
                        <a:defRPr kumimoji="1">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lr>
                          <a:schemeClr val="bg2"/>
                        </a:buClr>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5pPr>
                      <a:lvl6pPr marL="25146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6pPr>
                      <a:lvl7pPr marL="29718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7pPr>
                      <a:lvl8pPr marL="34290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8pPr>
                      <a:lvl9pPr marL="3886200" indent="-228600" fontAlgn="base">
                        <a:spcBef>
                          <a:spcPct val="20000"/>
                        </a:spcBef>
                        <a:spcAft>
                          <a:spcPct val="0"/>
                        </a:spcAft>
                        <a:buClr>
                          <a:schemeClr val="tx2"/>
                        </a:buClr>
                        <a:buSzPct val="80000"/>
                        <a:buFont typeface="Wingdings" panose="05000000000000000000" pitchFamily="2" charset="2"/>
                        <a:defRPr kumimoji="1" sz="16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1" hangingPunct="1">
                        <a:lnSpc>
                          <a:spcPct val="100000"/>
                        </a:lnSpc>
                        <a:spcBef>
                          <a:spcPct val="20000"/>
                        </a:spcBef>
                        <a:spcAft>
                          <a:spcPct val="0"/>
                        </a:spcAft>
                        <a:buClr>
                          <a:schemeClr val="bg2"/>
                        </a:buClr>
                        <a:buSzPct val="75000"/>
                        <a:buFont typeface="Wingdings" panose="05000000000000000000" pitchFamily="2" charset="2"/>
                        <a:buNone/>
                        <a:tabLst/>
                      </a:pPr>
                      <a:r>
                        <a:rPr kumimoji="1" lang="ko-KR" altLang="en-US" sz="1800" b="0" i="0" u="none" strike="noStrike" cap="none" normalizeH="0" baseline="0">
                          <a:ln>
                            <a:noFill/>
                          </a:ln>
                          <a:solidFill>
                            <a:schemeClr val="tx1"/>
                          </a:solidFill>
                          <a:effectLst/>
                          <a:latin typeface="굴림" panose="020B0600000101010101" pitchFamily="50" charset="-127"/>
                          <a:ea typeface="굴림" panose="020B0600000101010101" pitchFamily="50" charset="-127"/>
                        </a:rPr>
                        <a:t>혼자서 걸을 수 있음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800394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18BCFCF-3D62-4089-9BDE-6DB1BD730FA8}"/>
              </a:ext>
            </a:extLst>
          </p:cNvPr>
          <p:cNvSpPr>
            <a:spLocks noGrp="1" noChangeArrowheads="1"/>
          </p:cNvSpPr>
          <p:nvPr>
            <p:ph type="title" idx="4294967295"/>
          </p:nvPr>
        </p:nvSpPr>
        <p:spPr/>
        <p:txBody>
          <a:bodyPr/>
          <a:lstStyle/>
          <a:p>
            <a:r>
              <a:rPr lang="ko-KR" altLang="en-US" sz="4000"/>
              <a:t>운동발달 원리의 보편성</a:t>
            </a:r>
            <a:r>
              <a:rPr lang="en-US" altLang="ko-KR" sz="4000"/>
              <a:t>(Universal)</a:t>
            </a:r>
          </a:p>
        </p:txBody>
      </p:sp>
      <p:sp>
        <p:nvSpPr>
          <p:cNvPr id="24579" name="Rectangle 3">
            <a:extLst>
              <a:ext uri="{FF2B5EF4-FFF2-40B4-BE49-F238E27FC236}">
                <a16:creationId xmlns:a16="http://schemas.microsoft.com/office/drawing/2014/main" id="{5762E120-71CF-40CF-A3E0-DD1668C33488}"/>
              </a:ext>
            </a:extLst>
          </p:cNvPr>
          <p:cNvSpPr>
            <a:spLocks noGrp="1" noChangeArrowheads="1"/>
          </p:cNvSpPr>
          <p:nvPr>
            <p:ph type="body" idx="4294967295"/>
          </p:nvPr>
        </p:nvSpPr>
        <p:spPr/>
        <p:txBody>
          <a:bodyPr/>
          <a:lstStyle/>
          <a:p>
            <a:pPr>
              <a:lnSpc>
                <a:spcPct val="90000"/>
              </a:lnSpc>
            </a:pPr>
            <a:r>
              <a:rPr lang="ko-KR" altLang="en-US" sz="2400"/>
              <a:t>원리</a:t>
            </a:r>
          </a:p>
          <a:p>
            <a:pPr lvl="1">
              <a:lnSpc>
                <a:spcPct val="90000"/>
              </a:lnSpc>
            </a:pPr>
            <a:r>
              <a:rPr lang="ko-KR" altLang="en-US" sz="2000"/>
              <a:t>지속성</a:t>
            </a:r>
          </a:p>
          <a:p>
            <a:pPr lvl="1">
              <a:lnSpc>
                <a:spcPct val="90000"/>
              </a:lnSpc>
            </a:pPr>
            <a:r>
              <a:rPr lang="ko-KR" altLang="en-US" sz="2000"/>
              <a:t>발달단계의 보편성</a:t>
            </a:r>
          </a:p>
          <a:p>
            <a:pPr lvl="1">
              <a:lnSpc>
                <a:spcPct val="90000"/>
              </a:lnSpc>
            </a:pPr>
            <a:r>
              <a:rPr lang="ko-KR" altLang="en-US" sz="2000"/>
              <a:t>성숙도</a:t>
            </a:r>
          </a:p>
          <a:p>
            <a:pPr lvl="1">
              <a:lnSpc>
                <a:spcPct val="90000"/>
              </a:lnSpc>
            </a:pPr>
            <a:r>
              <a:rPr lang="ko-KR" altLang="en-US" sz="2000"/>
              <a:t>반사행동의 융합과 반응의 출현</a:t>
            </a:r>
            <a:endParaRPr lang="en-US" altLang="ko-KR" sz="2000"/>
          </a:p>
          <a:p>
            <a:pPr lvl="1">
              <a:lnSpc>
                <a:spcPct val="90000"/>
              </a:lnSpc>
            </a:pPr>
            <a:r>
              <a:rPr lang="ko-KR" altLang="en-US" sz="2000"/>
              <a:t>전반적에서 구체적</a:t>
            </a:r>
            <a:r>
              <a:rPr lang="en-US" altLang="ko-KR" sz="2000"/>
              <a:t>(</a:t>
            </a:r>
            <a:r>
              <a:rPr lang="ko-KR" altLang="en-US" sz="2000"/>
              <a:t>특정한</a:t>
            </a:r>
            <a:r>
              <a:rPr lang="en-US" altLang="ko-KR" sz="2000"/>
              <a:t>) </a:t>
            </a:r>
            <a:r>
              <a:rPr lang="ko-KR" altLang="en-US" sz="2000"/>
              <a:t>운동으로의 변환</a:t>
            </a:r>
            <a:endParaRPr lang="en-US" altLang="ko-KR" sz="2000"/>
          </a:p>
          <a:p>
            <a:pPr lvl="1">
              <a:lnSpc>
                <a:spcPct val="90000"/>
              </a:lnSpc>
            </a:pPr>
            <a:r>
              <a:rPr lang="en-US" altLang="ko-KR" sz="2000"/>
              <a:t>Cephalocaudal direction (</a:t>
            </a:r>
            <a:r>
              <a:rPr lang="ko-KR" altLang="en-US" sz="2000"/>
              <a:t>머리에서 시작해서 밑으로 발달</a:t>
            </a:r>
            <a:r>
              <a:rPr lang="en-US" altLang="ko-KR" sz="2000"/>
              <a:t>)</a:t>
            </a:r>
          </a:p>
          <a:p>
            <a:pPr lvl="1">
              <a:lnSpc>
                <a:spcPct val="90000"/>
              </a:lnSpc>
            </a:pPr>
            <a:r>
              <a:rPr lang="en-US" altLang="ko-KR" sz="2000"/>
              <a:t>Proximodistal coordination(</a:t>
            </a:r>
            <a:r>
              <a:rPr lang="ko-KR" altLang="en-US" sz="2000"/>
              <a:t>몸 중앙에서 밖으로 발달</a:t>
            </a:r>
            <a:r>
              <a:rPr lang="en-US" altLang="ko-KR" sz="2000"/>
              <a:t>)</a:t>
            </a:r>
          </a:p>
          <a:p>
            <a:pPr lvl="1">
              <a:lnSpc>
                <a:spcPct val="90000"/>
              </a:lnSpc>
            </a:pPr>
            <a:r>
              <a:rPr lang="en-US" altLang="ko-KR" sz="2000"/>
              <a:t>Bilateral(</a:t>
            </a:r>
            <a:r>
              <a:rPr lang="ko-KR" altLang="en-US" sz="2000"/>
              <a:t>예</a:t>
            </a:r>
            <a:r>
              <a:rPr lang="en-US" altLang="ko-KR" sz="2000"/>
              <a:t>: </a:t>
            </a:r>
            <a:r>
              <a:rPr lang="ko-KR" altLang="en-US" sz="2000"/>
              <a:t>오른팔</a:t>
            </a:r>
            <a:r>
              <a:rPr lang="en-US" altLang="ko-KR" sz="2000"/>
              <a:t>/</a:t>
            </a:r>
            <a:r>
              <a:rPr lang="ko-KR" altLang="en-US" sz="2000"/>
              <a:t>다리 같이 움직임</a:t>
            </a:r>
            <a:r>
              <a:rPr lang="en-US" altLang="ko-KR" sz="2000"/>
              <a:t>) to crosslateral(</a:t>
            </a:r>
            <a:r>
              <a:rPr lang="ko-KR" altLang="en-US" sz="2000"/>
              <a:t>예</a:t>
            </a:r>
            <a:r>
              <a:rPr lang="en-US" altLang="ko-KR" sz="2000"/>
              <a:t>: </a:t>
            </a:r>
            <a:r>
              <a:rPr lang="ko-KR" altLang="en-US" sz="2000"/>
              <a:t>오른팔</a:t>
            </a:r>
            <a:r>
              <a:rPr lang="en-US" altLang="ko-KR" sz="2000"/>
              <a:t>/</a:t>
            </a:r>
            <a:r>
              <a:rPr lang="ko-KR" altLang="en-US" sz="2000"/>
              <a:t>왼다리 같이 움직임</a:t>
            </a:r>
            <a:r>
              <a:rPr lang="en-US" altLang="ko-KR" sz="2000"/>
              <a:t>) motor coordination </a:t>
            </a:r>
          </a:p>
          <a:p>
            <a:pPr lvl="1">
              <a:lnSpc>
                <a:spcPct val="90000"/>
              </a:lnSpc>
            </a:pPr>
            <a:r>
              <a:rPr lang="en-US" altLang="ko-KR" sz="2000"/>
              <a:t>Phylogenetic(</a:t>
            </a:r>
            <a:r>
              <a:rPr lang="ko-KR" altLang="en-US" sz="2000"/>
              <a:t>자동적으로 습득된 기술</a:t>
            </a:r>
            <a:r>
              <a:rPr lang="en-US" altLang="ko-KR" sz="2000"/>
              <a:t>: </a:t>
            </a:r>
            <a:r>
              <a:rPr lang="ko-KR" altLang="en-US" sz="2000"/>
              <a:t>움켜잡기</a:t>
            </a:r>
            <a:r>
              <a:rPr lang="en-US" altLang="ko-KR" sz="2000"/>
              <a:t>, </a:t>
            </a:r>
            <a:r>
              <a:rPr lang="ko-KR" altLang="en-US" sz="2000"/>
              <a:t>뻗기</a:t>
            </a:r>
            <a:r>
              <a:rPr lang="en-US" altLang="ko-KR" sz="2000"/>
              <a:t>, </a:t>
            </a:r>
            <a:r>
              <a:rPr lang="ko-KR" altLang="en-US" sz="2000"/>
              <a:t>기어가기 등</a:t>
            </a:r>
            <a:r>
              <a:rPr lang="en-US" altLang="ko-KR" sz="2000"/>
              <a:t>) versus ontogenetic(</a:t>
            </a:r>
            <a:r>
              <a:rPr lang="ko-KR" altLang="en-US" sz="2000"/>
              <a:t>학습으로 습득</a:t>
            </a:r>
            <a:r>
              <a:rPr lang="en-US" altLang="ko-KR" sz="2000"/>
              <a:t>: </a:t>
            </a:r>
            <a:r>
              <a:rPr lang="ko-KR" altLang="en-US" sz="2000"/>
              <a:t>던지기</a:t>
            </a:r>
            <a:r>
              <a:rPr lang="en-US" altLang="ko-KR" sz="2000"/>
              <a:t>, </a:t>
            </a:r>
            <a:r>
              <a:rPr lang="ko-KR" altLang="en-US" sz="2000"/>
              <a:t>차기 등</a:t>
            </a:r>
            <a:r>
              <a:rPr lang="en-US" altLang="ko-KR" sz="20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8EC31D7-F7B4-4EA3-888E-19D763CCB826}"/>
              </a:ext>
            </a:extLst>
          </p:cNvPr>
          <p:cNvSpPr>
            <a:spLocks noGrp="1" noChangeArrowheads="1"/>
          </p:cNvSpPr>
          <p:nvPr>
            <p:ph type="title" idx="4294967295"/>
          </p:nvPr>
        </p:nvSpPr>
        <p:spPr/>
        <p:txBody>
          <a:bodyPr/>
          <a:lstStyle/>
          <a:p>
            <a:r>
              <a:rPr lang="ko-KR" altLang="en-US"/>
              <a:t>지도자의 전문성</a:t>
            </a:r>
          </a:p>
        </p:txBody>
      </p:sp>
      <p:sp>
        <p:nvSpPr>
          <p:cNvPr id="25603" name="Rectangle 3">
            <a:extLst>
              <a:ext uri="{FF2B5EF4-FFF2-40B4-BE49-F238E27FC236}">
                <a16:creationId xmlns:a16="http://schemas.microsoft.com/office/drawing/2014/main" id="{6A241F75-F059-4192-AD49-E349B5D9BF27}"/>
              </a:ext>
            </a:extLst>
          </p:cNvPr>
          <p:cNvSpPr>
            <a:spLocks noGrp="1" noChangeArrowheads="1"/>
          </p:cNvSpPr>
          <p:nvPr>
            <p:ph type="body" idx="4294967295"/>
          </p:nvPr>
        </p:nvSpPr>
        <p:spPr/>
        <p:txBody>
          <a:bodyPr/>
          <a:lstStyle/>
          <a:p>
            <a:r>
              <a:rPr lang="ko-KR" altLang="en-US"/>
              <a:t>발달모형은 장애아동</a:t>
            </a:r>
            <a:r>
              <a:rPr lang="en-US" altLang="ko-KR"/>
              <a:t>, </a:t>
            </a:r>
            <a:r>
              <a:rPr lang="ko-KR" altLang="en-US"/>
              <a:t>비 장애아동 모두에게 효과적</a:t>
            </a:r>
          </a:p>
          <a:p>
            <a:r>
              <a:rPr lang="ko-KR" altLang="en-US"/>
              <a:t>지도 시 지도자의 운동발달 모형에 대한 의존도</a:t>
            </a:r>
            <a:endParaRPr lang="en-US" altLang="ko-KR"/>
          </a:p>
          <a:p>
            <a:r>
              <a:rPr lang="ko-KR" altLang="en-US"/>
              <a:t>지도 시 어떤 특별한 도구 사용이 필요하지 않음</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40159A6-6361-4FCF-96C1-685AFDC03760}"/>
              </a:ext>
            </a:extLst>
          </p:cNvPr>
          <p:cNvSpPr>
            <a:spLocks noGrp="1" noChangeArrowheads="1"/>
          </p:cNvSpPr>
          <p:nvPr>
            <p:ph type="title" idx="4294967295"/>
          </p:nvPr>
        </p:nvSpPr>
        <p:spPr/>
        <p:txBody>
          <a:bodyPr/>
          <a:lstStyle/>
          <a:p>
            <a:r>
              <a:rPr lang="ko-KR" altLang="en-US" sz="4000"/>
              <a:t>운동발달 모형의 적용 시 유의사항</a:t>
            </a:r>
            <a:endParaRPr lang="en-US" altLang="ko-KR" sz="4000"/>
          </a:p>
        </p:txBody>
      </p:sp>
      <p:sp>
        <p:nvSpPr>
          <p:cNvPr id="26627" name="Rectangle 3">
            <a:extLst>
              <a:ext uri="{FF2B5EF4-FFF2-40B4-BE49-F238E27FC236}">
                <a16:creationId xmlns:a16="http://schemas.microsoft.com/office/drawing/2014/main" id="{5772FAA6-68C2-44D3-8ADB-7D42E487DA42}"/>
              </a:ext>
            </a:extLst>
          </p:cNvPr>
          <p:cNvSpPr>
            <a:spLocks noGrp="1" noChangeArrowheads="1"/>
          </p:cNvSpPr>
          <p:nvPr>
            <p:ph type="body" idx="4294967295"/>
          </p:nvPr>
        </p:nvSpPr>
        <p:spPr/>
        <p:txBody>
          <a:bodyPr/>
          <a:lstStyle/>
          <a:p>
            <a:r>
              <a:rPr lang="en-US" altLang="ko-KR"/>
              <a:t>The </a:t>
            </a:r>
            <a:r>
              <a:rPr lang="en-US" altLang="ko-KR">
                <a:latin typeface="Arial" panose="020B0604020202020204" pitchFamily="34" charset="0"/>
              </a:rPr>
              <a:t>“</a:t>
            </a:r>
            <a:r>
              <a:rPr lang="en-US" altLang="ko-KR"/>
              <a:t>whole child</a:t>
            </a:r>
            <a:r>
              <a:rPr lang="en-US" altLang="ko-KR">
                <a:latin typeface="Arial" panose="020B0604020202020204" pitchFamily="34" charset="0"/>
              </a:rPr>
              <a:t>”</a:t>
            </a:r>
            <a:endParaRPr lang="en-US" altLang="ko-KR"/>
          </a:p>
          <a:p>
            <a:r>
              <a:rPr lang="ko-KR" altLang="en-US"/>
              <a:t>개인차</a:t>
            </a:r>
          </a:p>
          <a:p>
            <a:r>
              <a:rPr lang="ko-KR" altLang="en-US"/>
              <a:t>장애</a:t>
            </a:r>
          </a:p>
        </p:txBody>
      </p:sp>
      <p:pic>
        <p:nvPicPr>
          <p:cNvPr id="26630" name="Picture 6" descr="kicking">
            <a:extLst>
              <a:ext uri="{FF2B5EF4-FFF2-40B4-BE49-F238E27FC236}">
                <a16:creationId xmlns:a16="http://schemas.microsoft.com/office/drawing/2014/main" id="{1B3F3EA1-4124-48F0-BB72-20CAA83DB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00400"/>
            <a:ext cx="3810000" cy="269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9A92394-F04D-4DBA-AA66-BE63652B0575}"/>
              </a:ext>
            </a:extLst>
          </p:cNvPr>
          <p:cNvSpPr>
            <a:spLocks noGrp="1" noChangeArrowheads="1"/>
          </p:cNvSpPr>
          <p:nvPr>
            <p:ph type="title" idx="4294967295"/>
          </p:nvPr>
        </p:nvSpPr>
        <p:spPr/>
        <p:txBody>
          <a:bodyPr/>
          <a:lstStyle/>
          <a:p>
            <a:r>
              <a:rPr lang="en-US" altLang="ko-KR"/>
              <a:t>The </a:t>
            </a:r>
            <a:r>
              <a:rPr lang="en-US" altLang="ko-KR">
                <a:latin typeface="Arial" panose="020B0604020202020204" pitchFamily="34" charset="0"/>
              </a:rPr>
              <a:t>“</a:t>
            </a:r>
            <a:r>
              <a:rPr lang="en-US" altLang="ko-KR"/>
              <a:t>Whole Child</a:t>
            </a:r>
            <a:r>
              <a:rPr lang="en-US" altLang="ko-KR">
                <a:latin typeface="Arial" panose="020B0604020202020204" pitchFamily="34" charset="0"/>
              </a:rPr>
              <a:t>”</a:t>
            </a:r>
            <a:endParaRPr lang="en-US" altLang="ko-KR"/>
          </a:p>
        </p:txBody>
      </p:sp>
      <p:sp>
        <p:nvSpPr>
          <p:cNvPr id="27651" name="Rectangle 3">
            <a:extLst>
              <a:ext uri="{FF2B5EF4-FFF2-40B4-BE49-F238E27FC236}">
                <a16:creationId xmlns:a16="http://schemas.microsoft.com/office/drawing/2014/main" id="{447F5ABB-E173-4993-9EBD-DF23574F6131}"/>
              </a:ext>
            </a:extLst>
          </p:cNvPr>
          <p:cNvSpPr>
            <a:spLocks noGrp="1" noChangeArrowheads="1"/>
          </p:cNvSpPr>
          <p:nvPr>
            <p:ph type="body" idx="4294967295"/>
          </p:nvPr>
        </p:nvSpPr>
        <p:spPr/>
        <p:txBody>
          <a:bodyPr/>
          <a:lstStyle/>
          <a:p>
            <a:r>
              <a:rPr lang="ko-KR" altLang="en-US"/>
              <a:t>감각적 발달</a:t>
            </a:r>
            <a:r>
              <a:rPr lang="en-US" altLang="ko-KR"/>
              <a:t>(Sensory development)</a:t>
            </a:r>
          </a:p>
          <a:p>
            <a:r>
              <a:rPr lang="ko-KR" altLang="en-US"/>
              <a:t>지적 발달</a:t>
            </a:r>
            <a:r>
              <a:rPr lang="en-US" altLang="ko-KR"/>
              <a:t>(Intellectual development)</a:t>
            </a:r>
          </a:p>
          <a:p>
            <a:r>
              <a:rPr lang="ko-KR" altLang="en-US"/>
              <a:t>도덕적 발달</a:t>
            </a:r>
            <a:r>
              <a:rPr lang="en-US" altLang="ko-KR"/>
              <a:t>(Moral development)</a:t>
            </a:r>
          </a:p>
          <a:p>
            <a:r>
              <a:rPr lang="ko-KR" altLang="en-US"/>
              <a:t>사회적 발달</a:t>
            </a:r>
            <a:r>
              <a:rPr lang="en-US" altLang="ko-KR"/>
              <a:t>(Social development)</a:t>
            </a:r>
          </a:p>
          <a:p>
            <a:r>
              <a:rPr lang="ko-KR" altLang="en-US"/>
              <a:t>체력적 발달</a:t>
            </a:r>
            <a:r>
              <a:rPr lang="en-US" altLang="ko-KR" sz="2500"/>
              <a:t>(Development of physical fitness)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0C885D4-FB9C-4D3C-960E-2D4B75693826}"/>
              </a:ext>
            </a:extLst>
          </p:cNvPr>
          <p:cNvSpPr>
            <a:spLocks noGrp="1" noChangeArrowheads="1"/>
          </p:cNvSpPr>
          <p:nvPr>
            <p:ph type="title" idx="4294967295"/>
          </p:nvPr>
        </p:nvSpPr>
        <p:spPr/>
        <p:txBody>
          <a:bodyPr/>
          <a:lstStyle/>
          <a:p>
            <a:r>
              <a:rPr lang="ko-KR" altLang="en-US">
                <a:latin typeface="Arial" panose="020B0604020202020204" pitchFamily="34" charset="0"/>
              </a:rPr>
              <a:t>“</a:t>
            </a:r>
            <a:r>
              <a:rPr lang="en-US" altLang="ko-KR"/>
              <a:t>Whole</a:t>
            </a:r>
            <a:r>
              <a:rPr lang="en-US" altLang="ko-KR">
                <a:latin typeface="Arial" panose="020B0604020202020204" pitchFamily="34" charset="0"/>
              </a:rPr>
              <a:t>”</a:t>
            </a:r>
            <a:r>
              <a:rPr lang="en-US" altLang="ko-KR"/>
              <a:t> Child: </a:t>
            </a:r>
            <a:r>
              <a:rPr lang="ko-KR" altLang="en-US"/>
              <a:t>감각적 발달</a:t>
            </a:r>
          </a:p>
        </p:txBody>
      </p:sp>
      <p:sp>
        <p:nvSpPr>
          <p:cNvPr id="28675" name="Rectangle 3">
            <a:extLst>
              <a:ext uri="{FF2B5EF4-FFF2-40B4-BE49-F238E27FC236}">
                <a16:creationId xmlns:a16="http://schemas.microsoft.com/office/drawing/2014/main" id="{DB1FEA18-FF43-4EED-A1E4-9B76C01DFC0E}"/>
              </a:ext>
            </a:extLst>
          </p:cNvPr>
          <p:cNvSpPr>
            <a:spLocks noGrp="1" noChangeArrowheads="1"/>
          </p:cNvSpPr>
          <p:nvPr>
            <p:ph type="body" sz="half" idx="4294967295"/>
          </p:nvPr>
        </p:nvSpPr>
        <p:spPr>
          <a:xfrm>
            <a:off x="457200" y="1600200"/>
            <a:ext cx="5614988" cy="4530725"/>
          </a:xfrm>
        </p:spPr>
        <p:txBody>
          <a:bodyPr/>
          <a:lstStyle/>
          <a:p>
            <a:r>
              <a:rPr lang="en-US" altLang="ko-KR" sz="2000"/>
              <a:t>Tactile (touch-pressure) system </a:t>
            </a:r>
            <a:r>
              <a:rPr lang="en-US" altLang="ko-KR" sz="2000">
                <a:latin typeface="Arial" panose="020B0604020202020204" pitchFamily="34" charset="0"/>
              </a:rPr>
              <a:t>–</a:t>
            </a:r>
            <a:r>
              <a:rPr lang="en-US" altLang="ko-KR" sz="2000"/>
              <a:t> </a:t>
            </a:r>
            <a:r>
              <a:rPr lang="ko-KR" altLang="en-US" sz="2000"/>
              <a:t>촉감</a:t>
            </a:r>
            <a:r>
              <a:rPr lang="en-US" altLang="ko-KR" sz="2000"/>
              <a:t>:  </a:t>
            </a:r>
            <a:r>
              <a:rPr lang="ko-KR" altLang="en-US" sz="2000"/>
              <a:t>출생 시 발달</a:t>
            </a:r>
          </a:p>
          <a:p>
            <a:r>
              <a:rPr lang="en-US" altLang="ko-KR" sz="2000"/>
              <a:t>Kinesthetic system </a:t>
            </a:r>
            <a:r>
              <a:rPr lang="en-US" altLang="ko-KR" sz="2000">
                <a:latin typeface="Arial" panose="020B0604020202020204" pitchFamily="34" charset="0"/>
              </a:rPr>
              <a:t>–</a:t>
            </a:r>
            <a:r>
              <a:rPr lang="en-US" altLang="ko-KR" sz="2000"/>
              <a:t> </a:t>
            </a:r>
            <a:r>
              <a:rPr lang="ko-KR" altLang="en-US" sz="2000"/>
              <a:t>운동감각</a:t>
            </a:r>
            <a:r>
              <a:rPr lang="en-US" altLang="ko-KR" sz="2000"/>
              <a:t>: </a:t>
            </a:r>
            <a:r>
              <a:rPr lang="ko-KR" altLang="en-US" sz="2000"/>
              <a:t>출생 시    거의 성숙</a:t>
            </a:r>
          </a:p>
          <a:p>
            <a:r>
              <a:rPr lang="en-US" altLang="ko-KR" sz="2000"/>
              <a:t>Vestibular system </a:t>
            </a:r>
            <a:r>
              <a:rPr lang="en-US" altLang="ko-KR" sz="2000">
                <a:latin typeface="Arial" panose="020B0604020202020204" pitchFamily="34" charset="0"/>
              </a:rPr>
              <a:t>–</a:t>
            </a:r>
            <a:r>
              <a:rPr lang="en-US" altLang="ko-KR" sz="2000"/>
              <a:t> </a:t>
            </a:r>
            <a:r>
              <a:rPr lang="ko-KR" altLang="en-US" sz="2000"/>
              <a:t>전정</a:t>
            </a:r>
            <a:r>
              <a:rPr lang="en-US" altLang="ko-KR" sz="2000"/>
              <a:t>(</a:t>
            </a:r>
            <a:r>
              <a:rPr lang="ko-KR" altLang="en-US" sz="2000"/>
              <a:t>귀 안쪽에 위치</a:t>
            </a:r>
            <a:r>
              <a:rPr lang="en-US" altLang="ko-KR" sz="2000"/>
              <a:t>): </a:t>
            </a:r>
            <a:r>
              <a:rPr lang="ko-KR" altLang="en-US" sz="2000"/>
              <a:t>출생 시 성숙</a:t>
            </a:r>
          </a:p>
          <a:p>
            <a:r>
              <a:rPr lang="en-US" altLang="ko-KR" sz="2000"/>
              <a:t>Visual system </a:t>
            </a:r>
            <a:r>
              <a:rPr lang="en-US" altLang="ko-KR" sz="2000">
                <a:latin typeface="Arial" panose="020B0604020202020204" pitchFamily="34" charset="0"/>
              </a:rPr>
              <a:t>–</a:t>
            </a:r>
            <a:r>
              <a:rPr lang="en-US" altLang="ko-KR" sz="2000"/>
              <a:t> </a:t>
            </a:r>
            <a:r>
              <a:rPr lang="ko-KR" altLang="en-US" sz="2000"/>
              <a:t>시력</a:t>
            </a:r>
            <a:r>
              <a:rPr lang="en-US" altLang="ko-KR" sz="2000"/>
              <a:t>: </a:t>
            </a:r>
            <a:r>
              <a:rPr lang="ko-KR" altLang="en-US" sz="2000"/>
              <a:t>약 </a:t>
            </a:r>
            <a:r>
              <a:rPr lang="en-US" altLang="ko-KR" sz="2000"/>
              <a:t>7</a:t>
            </a:r>
            <a:r>
              <a:rPr lang="ko-KR" altLang="en-US" sz="2000"/>
              <a:t>살 정도에 완전히 성숙</a:t>
            </a:r>
            <a:endParaRPr lang="en-US" altLang="ko-KR" sz="2000"/>
          </a:p>
          <a:p>
            <a:r>
              <a:rPr lang="en-US" altLang="ko-KR" sz="2000"/>
              <a:t>Auditory system </a:t>
            </a:r>
            <a:r>
              <a:rPr lang="en-US" altLang="ko-KR" sz="2000">
                <a:latin typeface="Arial" panose="020B0604020202020204" pitchFamily="34" charset="0"/>
              </a:rPr>
              <a:t>–</a:t>
            </a:r>
            <a:r>
              <a:rPr lang="en-US" altLang="ko-KR" sz="2000"/>
              <a:t> </a:t>
            </a:r>
            <a:r>
              <a:rPr lang="ko-KR" altLang="en-US" sz="2000"/>
              <a:t>청력 </a:t>
            </a:r>
            <a:r>
              <a:rPr lang="en-US" altLang="ko-KR" sz="2000"/>
              <a:t>(auditory acuity + auditory perception)</a:t>
            </a:r>
            <a:endParaRPr lang="ko-KR" altLang="en-US" sz="2000"/>
          </a:p>
        </p:txBody>
      </p:sp>
      <p:pic>
        <p:nvPicPr>
          <p:cNvPr id="28676" name="Picture 4" descr="j0232059">
            <a:extLst>
              <a:ext uri="{FF2B5EF4-FFF2-40B4-BE49-F238E27FC236}">
                <a16:creationId xmlns:a16="http://schemas.microsoft.com/office/drawing/2014/main" id="{A6572489-877A-44E4-8226-10842B21BA59}"/>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302375" y="2370138"/>
            <a:ext cx="1879600" cy="199866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0E935D5-D161-43F6-A4A7-C34DEE5CC073}"/>
              </a:ext>
            </a:extLst>
          </p:cNvPr>
          <p:cNvSpPr>
            <a:spLocks noGrp="1" noChangeArrowheads="1"/>
          </p:cNvSpPr>
          <p:nvPr>
            <p:ph type="title" idx="4294967295"/>
          </p:nvPr>
        </p:nvSpPr>
        <p:spPr/>
        <p:txBody>
          <a:bodyPr/>
          <a:lstStyle/>
          <a:p>
            <a:r>
              <a:rPr lang="ko-KR" altLang="en-US" sz="4000">
                <a:latin typeface="Arial" panose="020B0604020202020204" pitchFamily="34" charset="0"/>
              </a:rPr>
              <a:t>“</a:t>
            </a:r>
            <a:r>
              <a:rPr lang="en-US" altLang="ko-KR" sz="4000"/>
              <a:t>Whole</a:t>
            </a:r>
            <a:r>
              <a:rPr lang="en-US" altLang="ko-KR" sz="4000">
                <a:latin typeface="Arial" panose="020B0604020202020204" pitchFamily="34" charset="0"/>
              </a:rPr>
              <a:t>”</a:t>
            </a:r>
            <a:r>
              <a:rPr lang="en-US" altLang="ko-KR" sz="4000"/>
              <a:t> Child: </a:t>
            </a:r>
            <a:br>
              <a:rPr lang="en-US" altLang="ko-KR" sz="4000"/>
            </a:br>
            <a:r>
              <a:rPr lang="ko-KR" altLang="en-US" sz="4000"/>
              <a:t>지적 발달</a:t>
            </a:r>
          </a:p>
        </p:txBody>
      </p:sp>
      <p:sp>
        <p:nvSpPr>
          <p:cNvPr id="29699" name="Rectangle 3">
            <a:extLst>
              <a:ext uri="{FF2B5EF4-FFF2-40B4-BE49-F238E27FC236}">
                <a16:creationId xmlns:a16="http://schemas.microsoft.com/office/drawing/2014/main" id="{060791F6-E270-44FE-99C0-F4750E56C285}"/>
              </a:ext>
            </a:extLst>
          </p:cNvPr>
          <p:cNvSpPr>
            <a:spLocks noGrp="1" noChangeArrowheads="1"/>
          </p:cNvSpPr>
          <p:nvPr>
            <p:ph type="body" idx="4294967295"/>
          </p:nvPr>
        </p:nvSpPr>
        <p:spPr>
          <a:xfrm>
            <a:off x="457200" y="1600200"/>
            <a:ext cx="6075363" cy="4530725"/>
          </a:xfrm>
        </p:spPr>
        <p:txBody>
          <a:bodyPr/>
          <a:lstStyle/>
          <a:p>
            <a:r>
              <a:rPr lang="ko-KR" altLang="en-US" sz="2400"/>
              <a:t>피아겟의 발달 단계                 </a:t>
            </a:r>
            <a:r>
              <a:rPr lang="en-US" altLang="ko-KR" sz="2400"/>
              <a:t>(Piaget</a:t>
            </a:r>
            <a:r>
              <a:rPr lang="en-US" altLang="ko-KR" sz="2400">
                <a:latin typeface="Arial" panose="020B0604020202020204" pitchFamily="34" charset="0"/>
              </a:rPr>
              <a:t>’</a:t>
            </a:r>
            <a:r>
              <a:rPr lang="en-US" altLang="ko-KR" sz="2400"/>
              <a:t>s Stages)</a:t>
            </a:r>
            <a:endParaRPr lang="ko-KR" altLang="en-US" sz="2400"/>
          </a:p>
          <a:p>
            <a:pPr lvl="1"/>
            <a:r>
              <a:rPr lang="ko-KR" altLang="en-US" sz="2000"/>
              <a:t>운동감각형성</a:t>
            </a:r>
            <a:r>
              <a:rPr lang="en-US" altLang="ko-KR" sz="2000"/>
              <a:t>: Sensory-motor (</a:t>
            </a:r>
            <a:r>
              <a:rPr lang="ko-KR" altLang="en-US" sz="2000"/>
              <a:t>출생</a:t>
            </a:r>
            <a:r>
              <a:rPr lang="en-US" altLang="ko-KR" sz="2000"/>
              <a:t>-2</a:t>
            </a:r>
            <a:r>
              <a:rPr lang="ko-KR" altLang="en-US" sz="2000"/>
              <a:t>살</a:t>
            </a:r>
            <a:r>
              <a:rPr lang="en-US" altLang="ko-KR" sz="2000"/>
              <a:t>)</a:t>
            </a:r>
          </a:p>
          <a:p>
            <a:pPr lvl="1"/>
            <a:r>
              <a:rPr lang="ko-KR" altLang="en-US" sz="2000"/>
              <a:t>운동결과에 대한 원인 인식</a:t>
            </a:r>
            <a:r>
              <a:rPr lang="en-US" altLang="ko-KR" sz="2000"/>
              <a:t>: Pre-operational (2-7</a:t>
            </a:r>
            <a:r>
              <a:rPr lang="ko-KR" altLang="en-US" sz="2000"/>
              <a:t>살</a:t>
            </a:r>
            <a:r>
              <a:rPr lang="en-US" altLang="ko-KR" sz="2000"/>
              <a:t>)</a:t>
            </a:r>
            <a:endParaRPr lang="ko-KR" altLang="en-US" sz="2000"/>
          </a:p>
          <a:p>
            <a:pPr lvl="1"/>
            <a:r>
              <a:rPr lang="ko-KR" altLang="en-US" sz="2000"/>
              <a:t>운동학습 시 사고</a:t>
            </a:r>
            <a:r>
              <a:rPr lang="en-US" altLang="ko-KR" sz="2000"/>
              <a:t>: Concrete operations   (7-10</a:t>
            </a:r>
            <a:r>
              <a:rPr lang="ko-KR" altLang="en-US" sz="2000"/>
              <a:t>살</a:t>
            </a:r>
            <a:r>
              <a:rPr lang="en-US" altLang="ko-KR" sz="2000"/>
              <a:t>)</a:t>
            </a:r>
          </a:p>
          <a:p>
            <a:pPr lvl="1"/>
            <a:r>
              <a:rPr lang="ko-KR" altLang="en-US" sz="2000"/>
              <a:t>운동수행 시 추상적 개념을 이해하고 더 숙련된 기술에 대한 사고</a:t>
            </a:r>
            <a:r>
              <a:rPr lang="en-US" altLang="ko-KR" sz="2000"/>
              <a:t>: Formal operation</a:t>
            </a:r>
            <a:r>
              <a:rPr lang="ko-KR" altLang="en-US" sz="2000"/>
              <a:t>  </a:t>
            </a:r>
            <a:r>
              <a:rPr lang="en-US" altLang="ko-KR" sz="2000"/>
              <a:t>(11-16</a:t>
            </a:r>
            <a:r>
              <a:rPr lang="ko-KR" altLang="en-US" sz="2000"/>
              <a:t>살</a:t>
            </a:r>
            <a:r>
              <a:rPr lang="en-US" altLang="ko-KR" sz="2000"/>
              <a:t>)</a:t>
            </a:r>
          </a:p>
        </p:txBody>
      </p:sp>
      <p:pic>
        <p:nvPicPr>
          <p:cNvPr id="29700" name="Picture 4" descr="piaget">
            <a:extLst>
              <a:ext uri="{FF2B5EF4-FFF2-40B4-BE49-F238E27FC236}">
                <a16:creationId xmlns:a16="http://schemas.microsoft.com/office/drawing/2014/main" id="{AC22B23E-5DD6-479A-8895-3E2C1F45A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1200"/>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a:extLst>
              <a:ext uri="{FF2B5EF4-FFF2-40B4-BE49-F238E27FC236}">
                <a16:creationId xmlns:a16="http://schemas.microsoft.com/office/drawing/2014/main" id="{1AAB69F1-72E0-4AD4-A74B-BDDDEBF87329}"/>
              </a:ext>
            </a:extLst>
          </p:cNvPr>
          <p:cNvSpPr txBox="1">
            <a:spLocks noChangeArrowheads="1"/>
          </p:cNvSpPr>
          <p:nvPr/>
        </p:nvSpPr>
        <p:spPr bwMode="auto">
          <a:xfrm>
            <a:off x="6934200" y="46482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ko-KR">
                <a:ea typeface="굴림" panose="020B0600000101010101" pitchFamily="50" charset="-127"/>
              </a:rPr>
              <a:t>Jean Piaget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A4485F0-66A9-45E2-9ECB-2915F78E832E}"/>
              </a:ext>
            </a:extLst>
          </p:cNvPr>
          <p:cNvSpPr>
            <a:spLocks noGrp="1" noChangeArrowheads="1"/>
          </p:cNvSpPr>
          <p:nvPr>
            <p:ph type="title" idx="4294967295"/>
          </p:nvPr>
        </p:nvSpPr>
        <p:spPr/>
        <p:txBody>
          <a:bodyPr anchor="ctr"/>
          <a:lstStyle/>
          <a:p>
            <a:r>
              <a:rPr lang="ko-KR" altLang="en-US">
                <a:effectLst>
                  <a:outerShdw blurRad="38100" dist="38100" dir="2700000" algn="tl">
                    <a:srgbClr val="C0C0C0"/>
                  </a:outerShdw>
                </a:effectLst>
              </a:rPr>
              <a:t>특수체육의 목표</a:t>
            </a:r>
            <a:endParaRPr lang="en-US" altLang="ko-KR">
              <a:effectLst>
                <a:outerShdw blurRad="38100" dist="38100" dir="2700000" algn="tl">
                  <a:srgbClr val="C0C0C0"/>
                </a:outerShdw>
              </a:effectLst>
            </a:endParaRPr>
          </a:p>
        </p:txBody>
      </p:sp>
      <p:pic>
        <p:nvPicPr>
          <p:cNvPr id="96259" name="Picture 5" descr="특수체육목표">
            <a:extLst>
              <a:ext uri="{FF2B5EF4-FFF2-40B4-BE49-F238E27FC236}">
                <a16:creationId xmlns:a16="http://schemas.microsoft.com/office/drawing/2014/main" id="{BECDC488-445E-480B-A8CA-93F60C09D74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79613" y="1412875"/>
            <a:ext cx="6264275" cy="5256213"/>
          </a:xfrm>
          <a:noFill/>
        </p:spPr>
      </p:pic>
      <p:sp>
        <p:nvSpPr>
          <p:cNvPr id="96260" name="Text Box 6">
            <a:extLst>
              <a:ext uri="{FF2B5EF4-FFF2-40B4-BE49-F238E27FC236}">
                <a16:creationId xmlns:a16="http://schemas.microsoft.com/office/drawing/2014/main" id="{756A0AF5-28FC-4C10-A747-824E511F432A}"/>
              </a:ext>
            </a:extLst>
          </p:cNvPr>
          <p:cNvSpPr txBox="1">
            <a:spLocks noChangeArrowheads="1"/>
          </p:cNvSpPr>
          <p:nvPr/>
        </p:nvSpPr>
        <p:spPr bwMode="auto">
          <a:xfrm>
            <a:off x="250825" y="1773238"/>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spcBef>
                <a:spcPct val="50000"/>
              </a:spcBef>
            </a:pPr>
            <a:r>
              <a:rPr kumimoji="1" lang="ko-KR" altLang="en-US" b="1">
                <a:latin typeface="굴림" panose="020B0600000101010101" pitchFamily="50" charset="-127"/>
                <a:ea typeface="굴림" panose="020B0600000101010101" pitchFamily="50" charset="-127"/>
              </a:rPr>
              <a:t>궁극적인 목적</a:t>
            </a:r>
          </a:p>
        </p:txBody>
      </p:sp>
      <p:sp>
        <p:nvSpPr>
          <p:cNvPr id="96261" name="Text Box 7">
            <a:extLst>
              <a:ext uri="{FF2B5EF4-FFF2-40B4-BE49-F238E27FC236}">
                <a16:creationId xmlns:a16="http://schemas.microsoft.com/office/drawing/2014/main" id="{27C4D9E9-2EFC-42B1-91DB-C449096F50C7}"/>
              </a:ext>
            </a:extLst>
          </p:cNvPr>
          <p:cNvSpPr txBox="1">
            <a:spLocks noChangeArrowheads="1"/>
          </p:cNvSpPr>
          <p:nvPr/>
        </p:nvSpPr>
        <p:spPr bwMode="auto">
          <a:xfrm>
            <a:off x="179388" y="2565400"/>
            <a:ext cx="172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spcBef>
                <a:spcPct val="50000"/>
              </a:spcBef>
            </a:pPr>
            <a:r>
              <a:rPr kumimoji="1" lang="ko-KR" altLang="en-US" b="1">
                <a:latin typeface="굴림" panose="020B0600000101010101" pitchFamily="50" charset="-127"/>
                <a:ea typeface="굴림" panose="020B0600000101010101" pitchFamily="50" charset="-127"/>
              </a:rPr>
              <a:t>특수체육 프로그램의 목적</a:t>
            </a:r>
          </a:p>
        </p:txBody>
      </p:sp>
      <p:sp>
        <p:nvSpPr>
          <p:cNvPr id="96262" name="Text Box 8">
            <a:extLst>
              <a:ext uri="{FF2B5EF4-FFF2-40B4-BE49-F238E27FC236}">
                <a16:creationId xmlns:a16="http://schemas.microsoft.com/office/drawing/2014/main" id="{ACE766A7-2CED-47AB-AF33-7EEB73B88005}"/>
              </a:ext>
            </a:extLst>
          </p:cNvPr>
          <p:cNvSpPr txBox="1">
            <a:spLocks noChangeArrowheads="1"/>
          </p:cNvSpPr>
          <p:nvPr/>
        </p:nvSpPr>
        <p:spPr bwMode="auto">
          <a:xfrm>
            <a:off x="179388" y="4076700"/>
            <a:ext cx="172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spcBef>
                <a:spcPct val="50000"/>
              </a:spcBef>
            </a:pPr>
            <a:r>
              <a:rPr kumimoji="1" lang="ko-KR" altLang="en-US" b="1">
                <a:latin typeface="굴림" panose="020B0600000101010101" pitchFamily="50" charset="-127"/>
                <a:ea typeface="굴림" panose="020B0600000101010101" pitchFamily="50" charset="-127"/>
              </a:rPr>
              <a:t>특수체육 프로그램의 목표</a:t>
            </a:r>
          </a:p>
        </p:txBody>
      </p:sp>
      <p:sp>
        <p:nvSpPr>
          <p:cNvPr id="96263" name="Text Box 9">
            <a:extLst>
              <a:ext uri="{FF2B5EF4-FFF2-40B4-BE49-F238E27FC236}">
                <a16:creationId xmlns:a16="http://schemas.microsoft.com/office/drawing/2014/main" id="{8EEE1364-25F0-4C85-9D1B-99B9A69D7DC5}"/>
              </a:ext>
            </a:extLst>
          </p:cNvPr>
          <p:cNvSpPr txBox="1">
            <a:spLocks noChangeArrowheads="1"/>
          </p:cNvSpPr>
          <p:nvPr/>
        </p:nvSpPr>
        <p:spPr bwMode="auto">
          <a:xfrm>
            <a:off x="179388" y="5661025"/>
            <a:ext cx="172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latinLnBrk="1" hangingPunct="1">
              <a:spcBef>
                <a:spcPct val="50000"/>
              </a:spcBef>
            </a:pPr>
            <a:r>
              <a:rPr kumimoji="1" lang="ko-KR" altLang="en-US" b="1">
                <a:latin typeface="굴림" panose="020B0600000101010101" pitchFamily="50" charset="-127"/>
                <a:ea typeface="굴림" panose="020B0600000101010101" pitchFamily="50" charset="-127"/>
              </a:rPr>
              <a:t>특수체육 하위영역의 목표</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02244C3-1E78-4155-8C26-3936D26D4427}"/>
              </a:ext>
            </a:extLst>
          </p:cNvPr>
          <p:cNvSpPr>
            <a:spLocks noGrp="1" noChangeArrowheads="1"/>
          </p:cNvSpPr>
          <p:nvPr>
            <p:ph type="title" idx="4294967295"/>
          </p:nvPr>
        </p:nvSpPr>
        <p:spPr/>
        <p:txBody>
          <a:bodyPr/>
          <a:lstStyle/>
          <a:p>
            <a:r>
              <a:rPr lang="ko-KR" altLang="en-US">
                <a:latin typeface="Arial" panose="020B0604020202020204" pitchFamily="34" charset="0"/>
              </a:rPr>
              <a:t>“</a:t>
            </a:r>
            <a:r>
              <a:rPr lang="en-US" altLang="ko-KR"/>
              <a:t>Whole</a:t>
            </a:r>
            <a:r>
              <a:rPr lang="en-US" altLang="ko-KR">
                <a:latin typeface="Arial" panose="020B0604020202020204" pitchFamily="34" charset="0"/>
              </a:rPr>
              <a:t>”</a:t>
            </a:r>
            <a:r>
              <a:rPr lang="en-US" altLang="ko-KR"/>
              <a:t> Child: </a:t>
            </a:r>
            <a:r>
              <a:rPr lang="ko-KR" altLang="en-US"/>
              <a:t>도덕적 발달</a:t>
            </a:r>
          </a:p>
        </p:txBody>
      </p:sp>
      <p:sp>
        <p:nvSpPr>
          <p:cNvPr id="30723" name="Rectangle 3">
            <a:extLst>
              <a:ext uri="{FF2B5EF4-FFF2-40B4-BE49-F238E27FC236}">
                <a16:creationId xmlns:a16="http://schemas.microsoft.com/office/drawing/2014/main" id="{4036B079-A76B-48A4-8375-C8DF20BC050C}"/>
              </a:ext>
            </a:extLst>
          </p:cNvPr>
          <p:cNvSpPr>
            <a:spLocks noGrp="1" noChangeArrowheads="1"/>
          </p:cNvSpPr>
          <p:nvPr>
            <p:ph type="body" idx="4294967295"/>
          </p:nvPr>
        </p:nvSpPr>
        <p:spPr/>
        <p:txBody>
          <a:bodyPr/>
          <a:lstStyle/>
          <a:p>
            <a:r>
              <a:rPr lang="en-US" altLang="ko-KR"/>
              <a:t>Kohlberg</a:t>
            </a:r>
            <a:r>
              <a:rPr lang="ko-KR" altLang="en-US"/>
              <a:t>의 발달 단계</a:t>
            </a:r>
          </a:p>
          <a:p>
            <a:pPr lvl="1"/>
            <a:r>
              <a:rPr lang="ko-KR" altLang="en-US"/>
              <a:t>언어사용</a:t>
            </a:r>
            <a:r>
              <a:rPr lang="en-US" altLang="ko-KR"/>
              <a:t>/</a:t>
            </a:r>
            <a:r>
              <a:rPr lang="ko-KR" altLang="en-US"/>
              <a:t>이해 제한</a:t>
            </a:r>
          </a:p>
          <a:p>
            <a:pPr lvl="1"/>
            <a:r>
              <a:rPr lang="en-US" altLang="ko-KR">
                <a:latin typeface="Arial" panose="020B0604020202020204" pitchFamily="34" charset="0"/>
              </a:rPr>
              <a:t>“</a:t>
            </a:r>
            <a:r>
              <a:rPr lang="en-US" altLang="ko-KR"/>
              <a:t>no</a:t>
            </a:r>
            <a:r>
              <a:rPr lang="ko-KR" altLang="en-US">
                <a:latin typeface="Arial" panose="020B0604020202020204" pitchFamily="34" charset="0"/>
              </a:rPr>
              <a:t>”</a:t>
            </a:r>
            <a:r>
              <a:rPr lang="ko-KR" altLang="en-US"/>
              <a:t>에 대한 반응</a:t>
            </a:r>
          </a:p>
          <a:p>
            <a:pPr lvl="1"/>
            <a:r>
              <a:rPr lang="ko-KR" altLang="en-US"/>
              <a:t>규칙에 대한 전반적인 이해 부족</a:t>
            </a:r>
          </a:p>
          <a:p>
            <a:pPr lvl="1"/>
            <a:r>
              <a:rPr lang="ko-KR" altLang="en-US"/>
              <a:t>규칙에 대한 절대적인</a:t>
            </a:r>
            <a:r>
              <a:rPr lang="en-US" altLang="ko-KR"/>
              <a:t>/</a:t>
            </a:r>
            <a:r>
              <a:rPr lang="ko-KR" altLang="en-US"/>
              <a:t>복종적인 자세</a:t>
            </a:r>
          </a:p>
          <a:p>
            <a:pPr lvl="1"/>
            <a:r>
              <a:rPr lang="ko-KR" altLang="en-US"/>
              <a:t>규칙에 대한 유연한</a:t>
            </a:r>
            <a:r>
              <a:rPr lang="en-US" altLang="ko-KR"/>
              <a:t>/</a:t>
            </a:r>
            <a:r>
              <a:rPr lang="ko-KR" altLang="en-US"/>
              <a:t>융통성 있는 자세</a:t>
            </a:r>
          </a:p>
          <a:p>
            <a:pPr lvl="1"/>
            <a:r>
              <a:rPr lang="ko-KR" altLang="en-US"/>
              <a:t>보편적인 윤리를 따름</a:t>
            </a:r>
            <a:endParaRPr lang="en-US" altLang="ko-K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E0213EA-F7F2-4CCD-9189-709721550F24}"/>
              </a:ext>
            </a:extLst>
          </p:cNvPr>
          <p:cNvSpPr>
            <a:spLocks noGrp="1" noChangeArrowheads="1"/>
          </p:cNvSpPr>
          <p:nvPr>
            <p:ph type="title" idx="4294967295"/>
          </p:nvPr>
        </p:nvSpPr>
        <p:spPr/>
        <p:txBody>
          <a:bodyPr/>
          <a:lstStyle/>
          <a:p>
            <a:r>
              <a:rPr lang="ko-KR" altLang="en-US">
                <a:latin typeface="Arial" panose="020B0604020202020204" pitchFamily="34" charset="0"/>
              </a:rPr>
              <a:t>“</a:t>
            </a:r>
            <a:r>
              <a:rPr lang="en-US" altLang="ko-KR"/>
              <a:t>Whole</a:t>
            </a:r>
            <a:r>
              <a:rPr lang="en-US" altLang="ko-KR">
                <a:latin typeface="Arial" panose="020B0604020202020204" pitchFamily="34" charset="0"/>
              </a:rPr>
              <a:t>”</a:t>
            </a:r>
            <a:r>
              <a:rPr lang="en-US" altLang="ko-KR"/>
              <a:t> Child: </a:t>
            </a:r>
            <a:r>
              <a:rPr lang="ko-KR" altLang="en-US"/>
              <a:t>사회적 발달</a:t>
            </a:r>
          </a:p>
        </p:txBody>
      </p:sp>
      <p:sp>
        <p:nvSpPr>
          <p:cNvPr id="31747" name="Rectangle 3">
            <a:extLst>
              <a:ext uri="{FF2B5EF4-FFF2-40B4-BE49-F238E27FC236}">
                <a16:creationId xmlns:a16="http://schemas.microsoft.com/office/drawing/2014/main" id="{F61BDD1B-E91E-4350-B03F-2B8E3883C0BE}"/>
              </a:ext>
            </a:extLst>
          </p:cNvPr>
          <p:cNvSpPr>
            <a:spLocks noGrp="1" noChangeArrowheads="1"/>
          </p:cNvSpPr>
          <p:nvPr>
            <p:ph type="body" sz="half" idx="4294967295"/>
          </p:nvPr>
        </p:nvSpPr>
        <p:spPr>
          <a:xfrm>
            <a:off x="457200" y="1600200"/>
            <a:ext cx="5614988" cy="4530725"/>
          </a:xfrm>
        </p:spPr>
        <p:txBody>
          <a:bodyPr/>
          <a:lstStyle/>
          <a:p>
            <a:pPr>
              <a:lnSpc>
                <a:spcPct val="90000"/>
              </a:lnSpc>
            </a:pPr>
            <a:r>
              <a:rPr lang="ko-KR" altLang="en-US" sz="2400"/>
              <a:t>단계</a:t>
            </a:r>
            <a:r>
              <a:rPr lang="en-US" altLang="ko-KR" sz="2400"/>
              <a:t>(</a:t>
            </a:r>
            <a:r>
              <a:rPr lang="ko-KR" altLang="en-US" sz="2400"/>
              <a:t>신체활동에서의</a:t>
            </a:r>
            <a:r>
              <a:rPr lang="en-US" altLang="ko-KR" sz="2400"/>
              <a:t>)</a:t>
            </a:r>
          </a:p>
          <a:p>
            <a:pPr lvl="1">
              <a:lnSpc>
                <a:spcPct val="90000"/>
              </a:lnSpc>
            </a:pPr>
            <a:r>
              <a:rPr lang="ko-KR" altLang="en-US" sz="2000"/>
              <a:t>혼자서 하는 놀이</a:t>
            </a:r>
            <a:r>
              <a:rPr lang="en-US" altLang="ko-KR" sz="2000"/>
              <a:t>(solitary play)</a:t>
            </a:r>
            <a:endParaRPr lang="ko-KR" altLang="en-US" sz="2000"/>
          </a:p>
          <a:p>
            <a:pPr lvl="1">
              <a:lnSpc>
                <a:spcPct val="90000"/>
              </a:lnSpc>
            </a:pPr>
            <a:r>
              <a:rPr lang="ko-KR" altLang="en-US" sz="2000"/>
              <a:t>다른 사람과 같이 하는 놀이</a:t>
            </a:r>
            <a:r>
              <a:rPr lang="en-US" altLang="ko-KR" sz="2000"/>
              <a:t>(parallel play)</a:t>
            </a:r>
          </a:p>
          <a:p>
            <a:pPr lvl="1">
              <a:lnSpc>
                <a:spcPct val="90000"/>
              </a:lnSpc>
            </a:pPr>
            <a:r>
              <a:rPr lang="ko-KR" altLang="en-US" sz="2000"/>
              <a:t>여러 사람과 같이 하는 놀이</a:t>
            </a:r>
            <a:r>
              <a:rPr lang="en-US" altLang="ko-KR" sz="2000"/>
              <a:t>(associative play)</a:t>
            </a:r>
          </a:p>
          <a:p>
            <a:pPr lvl="1">
              <a:lnSpc>
                <a:spcPct val="90000"/>
              </a:lnSpc>
            </a:pPr>
            <a:r>
              <a:rPr lang="ko-KR" altLang="en-US" sz="2000"/>
              <a:t>협동적인 놀이</a:t>
            </a:r>
            <a:r>
              <a:rPr lang="en-US" altLang="ko-KR" sz="2000"/>
              <a:t>(cooperative play)</a:t>
            </a:r>
          </a:p>
          <a:p>
            <a:pPr lvl="1">
              <a:lnSpc>
                <a:spcPct val="90000"/>
              </a:lnSpc>
            </a:pPr>
            <a:r>
              <a:rPr lang="ko-KR" altLang="en-US" sz="2000"/>
              <a:t>약간 조직적인 게임이나 체육교육</a:t>
            </a:r>
            <a:r>
              <a:rPr lang="en-US" altLang="ko-KR" sz="2000"/>
              <a:t>(low organized games and movement education)</a:t>
            </a:r>
          </a:p>
          <a:p>
            <a:pPr lvl="1">
              <a:lnSpc>
                <a:spcPct val="90000"/>
              </a:lnSpc>
            </a:pPr>
            <a:r>
              <a:rPr lang="ko-KR" altLang="en-US" sz="2000"/>
              <a:t>개인</a:t>
            </a:r>
            <a:r>
              <a:rPr lang="en-US" altLang="ko-KR" sz="2000"/>
              <a:t>/</a:t>
            </a:r>
            <a:r>
              <a:rPr lang="ko-KR" altLang="en-US" sz="2000"/>
              <a:t>팀 스포츠 및 게임</a:t>
            </a:r>
            <a:r>
              <a:rPr lang="en-US" altLang="ko-KR" sz="2000"/>
              <a:t>(individual/team sports and games)</a:t>
            </a:r>
          </a:p>
          <a:p>
            <a:pPr lvl="1">
              <a:lnSpc>
                <a:spcPct val="90000"/>
              </a:lnSpc>
            </a:pPr>
            <a:r>
              <a:rPr lang="ko-KR" altLang="en-US" sz="2000"/>
              <a:t>레저</a:t>
            </a:r>
            <a:r>
              <a:rPr lang="en-US" altLang="ko-KR" sz="2000"/>
              <a:t>(individual leisure preferences)</a:t>
            </a:r>
          </a:p>
        </p:txBody>
      </p:sp>
      <p:pic>
        <p:nvPicPr>
          <p:cNvPr id="31748" name="Picture 4" descr="j0316857">
            <a:extLst>
              <a:ext uri="{FF2B5EF4-FFF2-40B4-BE49-F238E27FC236}">
                <a16:creationId xmlns:a16="http://schemas.microsoft.com/office/drawing/2014/main" id="{EEC92E32-5C0F-4936-9E3B-8CD653291823}"/>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226175" y="1857375"/>
            <a:ext cx="2460625" cy="27352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8DD6A81-88B0-40A4-8030-2DF0B48EAD2F}"/>
              </a:ext>
            </a:extLst>
          </p:cNvPr>
          <p:cNvSpPr>
            <a:spLocks noGrp="1" noChangeArrowheads="1"/>
          </p:cNvSpPr>
          <p:nvPr>
            <p:ph type="title" idx="4294967295"/>
          </p:nvPr>
        </p:nvSpPr>
        <p:spPr/>
        <p:txBody>
          <a:bodyPr/>
          <a:lstStyle/>
          <a:p>
            <a:r>
              <a:rPr lang="ko-KR" altLang="en-US">
                <a:latin typeface="Arial" panose="020B0604020202020204" pitchFamily="34" charset="0"/>
              </a:rPr>
              <a:t>“</a:t>
            </a:r>
            <a:r>
              <a:rPr lang="en-US" altLang="ko-KR"/>
              <a:t>Whole</a:t>
            </a:r>
            <a:r>
              <a:rPr lang="en-US" altLang="ko-KR">
                <a:latin typeface="Arial" panose="020B0604020202020204" pitchFamily="34" charset="0"/>
              </a:rPr>
              <a:t>”</a:t>
            </a:r>
            <a:r>
              <a:rPr lang="en-US" altLang="ko-KR"/>
              <a:t> Child: </a:t>
            </a:r>
            <a:r>
              <a:rPr lang="ko-KR" altLang="en-US"/>
              <a:t>체력 발달</a:t>
            </a:r>
          </a:p>
        </p:txBody>
      </p:sp>
      <p:sp>
        <p:nvSpPr>
          <p:cNvPr id="32771" name="Rectangle 3">
            <a:extLst>
              <a:ext uri="{FF2B5EF4-FFF2-40B4-BE49-F238E27FC236}">
                <a16:creationId xmlns:a16="http://schemas.microsoft.com/office/drawing/2014/main" id="{A7122C14-55F5-4B31-A194-E24EC5DEEF33}"/>
              </a:ext>
            </a:extLst>
          </p:cNvPr>
          <p:cNvSpPr>
            <a:spLocks noGrp="1" noChangeArrowheads="1"/>
          </p:cNvSpPr>
          <p:nvPr>
            <p:ph type="body" sz="half" idx="4294967295"/>
          </p:nvPr>
        </p:nvSpPr>
        <p:spPr>
          <a:xfrm>
            <a:off x="2995613" y="1600200"/>
            <a:ext cx="5691187" cy="4530725"/>
          </a:xfrm>
        </p:spPr>
        <p:txBody>
          <a:bodyPr/>
          <a:lstStyle/>
          <a:p>
            <a:r>
              <a:rPr lang="ko-KR" altLang="en-US" sz="2600"/>
              <a:t>연령이 들어감에 따라</a:t>
            </a:r>
            <a:r>
              <a:rPr lang="en-US" altLang="ko-KR" sz="2600">
                <a:latin typeface="Arial" panose="020B0604020202020204" pitchFamily="34" charset="0"/>
              </a:rPr>
              <a:t>…</a:t>
            </a:r>
            <a:endParaRPr lang="en-US" altLang="ko-KR" sz="2600"/>
          </a:p>
          <a:p>
            <a:pPr lvl="1"/>
            <a:r>
              <a:rPr lang="ko-KR" altLang="en-US" sz="2300"/>
              <a:t>성인기 까지 심폐지구력의 향상하다가</a:t>
            </a:r>
            <a:r>
              <a:rPr lang="en-US" altLang="ko-KR" sz="2300"/>
              <a:t>, </a:t>
            </a:r>
            <a:r>
              <a:rPr lang="ko-KR" altLang="en-US" sz="2300"/>
              <a:t>그 이후로 점차 감소</a:t>
            </a:r>
          </a:p>
          <a:p>
            <a:pPr lvl="1"/>
            <a:r>
              <a:rPr lang="ko-KR" altLang="en-US" sz="2300"/>
              <a:t>성인기까지 근육의 조절기능</a:t>
            </a:r>
            <a:r>
              <a:rPr lang="en-US" altLang="ko-KR" sz="2300"/>
              <a:t>, </a:t>
            </a:r>
            <a:r>
              <a:rPr lang="ko-KR" altLang="en-US" sz="2300"/>
              <a:t>힘</a:t>
            </a:r>
            <a:r>
              <a:rPr lang="en-US" altLang="ko-KR" sz="2300"/>
              <a:t>, </a:t>
            </a:r>
            <a:r>
              <a:rPr lang="ko-KR" altLang="en-US" sz="2300"/>
              <a:t>지구력 등이 증가하다가</a:t>
            </a:r>
            <a:r>
              <a:rPr lang="en-US" altLang="ko-KR" sz="2300"/>
              <a:t>, </a:t>
            </a:r>
            <a:r>
              <a:rPr lang="ko-KR" altLang="en-US" sz="2300"/>
              <a:t>그 이후로 점차 감소</a:t>
            </a:r>
            <a:endParaRPr lang="en-US" altLang="ko-KR" sz="2300"/>
          </a:p>
          <a:p>
            <a:pPr lvl="1"/>
            <a:r>
              <a:rPr lang="ko-KR" altLang="en-US" sz="2300"/>
              <a:t>유연성은 감소</a:t>
            </a:r>
            <a:r>
              <a:rPr lang="en-US" altLang="ko-KR" sz="2300"/>
              <a:t>(</a:t>
            </a:r>
            <a:r>
              <a:rPr lang="ko-KR" altLang="en-US" sz="2300"/>
              <a:t>사용하지 않을 시</a:t>
            </a:r>
            <a:r>
              <a:rPr lang="en-US" altLang="ko-KR" sz="2300"/>
              <a:t>)</a:t>
            </a:r>
          </a:p>
          <a:p>
            <a:pPr lvl="1"/>
            <a:r>
              <a:rPr lang="ko-KR" altLang="en-US" sz="2300"/>
              <a:t>신체 지방 증가</a:t>
            </a:r>
            <a:r>
              <a:rPr lang="en-US" altLang="ko-KR" sz="2300"/>
              <a:t>(</a:t>
            </a:r>
            <a:r>
              <a:rPr lang="ko-KR" altLang="en-US" sz="2300"/>
              <a:t>특히 여성</a:t>
            </a:r>
            <a:r>
              <a:rPr lang="en-US" altLang="ko-KR" sz="2300"/>
              <a:t>)</a:t>
            </a:r>
          </a:p>
        </p:txBody>
      </p:sp>
      <p:pic>
        <p:nvPicPr>
          <p:cNvPr id="32772" name="Picture 4" descr="j0235179">
            <a:extLst>
              <a:ext uri="{FF2B5EF4-FFF2-40B4-BE49-F238E27FC236}">
                <a16:creationId xmlns:a16="http://schemas.microsoft.com/office/drawing/2014/main" id="{DFF96F43-39D6-4C83-89A8-79F0C50780E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11188" y="2027238"/>
            <a:ext cx="1992312" cy="282098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03B6F53-7F16-4945-B04E-BE80439D2163}"/>
              </a:ext>
            </a:extLst>
          </p:cNvPr>
          <p:cNvSpPr>
            <a:spLocks noGrp="1" noChangeArrowheads="1"/>
          </p:cNvSpPr>
          <p:nvPr>
            <p:ph type="title" idx="4294967295"/>
          </p:nvPr>
        </p:nvSpPr>
        <p:spPr/>
        <p:txBody>
          <a:bodyPr/>
          <a:lstStyle/>
          <a:p>
            <a:r>
              <a:rPr lang="ko-KR" altLang="en-US"/>
              <a:t>개인차</a:t>
            </a:r>
            <a:endParaRPr lang="en-US" altLang="ko-KR"/>
          </a:p>
        </p:txBody>
      </p:sp>
      <p:sp>
        <p:nvSpPr>
          <p:cNvPr id="33795" name="Rectangle 3">
            <a:extLst>
              <a:ext uri="{FF2B5EF4-FFF2-40B4-BE49-F238E27FC236}">
                <a16:creationId xmlns:a16="http://schemas.microsoft.com/office/drawing/2014/main" id="{9AB3DAC9-0C60-430A-9E67-FA0BDC603FAD}"/>
              </a:ext>
            </a:extLst>
          </p:cNvPr>
          <p:cNvSpPr>
            <a:spLocks noGrp="1" noChangeArrowheads="1"/>
          </p:cNvSpPr>
          <p:nvPr>
            <p:ph type="body" idx="4294967295"/>
          </p:nvPr>
        </p:nvSpPr>
        <p:spPr/>
        <p:txBody>
          <a:bodyPr/>
          <a:lstStyle/>
          <a:p>
            <a:r>
              <a:rPr lang="ko-KR" altLang="en-US"/>
              <a:t>발육</a:t>
            </a:r>
            <a:r>
              <a:rPr lang="en-US" altLang="ko-KR"/>
              <a:t>(Variability in rate of physical growth)</a:t>
            </a:r>
          </a:p>
          <a:p>
            <a:r>
              <a:rPr lang="ko-KR" altLang="en-US"/>
              <a:t>운동발달</a:t>
            </a:r>
            <a:r>
              <a:rPr lang="en-US" altLang="ko-KR"/>
              <a:t>(Variability in rate of motor development)</a:t>
            </a:r>
          </a:p>
          <a:p>
            <a:r>
              <a:rPr lang="ko-KR" altLang="en-US"/>
              <a:t>장애관련 차이</a:t>
            </a:r>
            <a:r>
              <a:rPr lang="en-US" altLang="ko-KR"/>
              <a:t>(Variability associated with disability)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DF1A378-15D8-4609-B39E-B84E351ACC60}"/>
              </a:ext>
            </a:extLst>
          </p:cNvPr>
          <p:cNvSpPr>
            <a:spLocks noGrp="1" noChangeArrowheads="1"/>
          </p:cNvSpPr>
          <p:nvPr>
            <p:ph type="title" idx="4294967295"/>
          </p:nvPr>
        </p:nvSpPr>
        <p:spPr/>
        <p:txBody>
          <a:bodyPr/>
          <a:lstStyle/>
          <a:p>
            <a:r>
              <a:rPr lang="ko-KR" altLang="en-US"/>
              <a:t>장애</a:t>
            </a:r>
          </a:p>
        </p:txBody>
      </p:sp>
      <p:sp>
        <p:nvSpPr>
          <p:cNvPr id="34819" name="Rectangle 3">
            <a:extLst>
              <a:ext uri="{FF2B5EF4-FFF2-40B4-BE49-F238E27FC236}">
                <a16:creationId xmlns:a16="http://schemas.microsoft.com/office/drawing/2014/main" id="{C197DEAF-9B5D-4436-BD82-9303F3ACB502}"/>
              </a:ext>
            </a:extLst>
          </p:cNvPr>
          <p:cNvSpPr>
            <a:spLocks noGrp="1" noChangeArrowheads="1"/>
          </p:cNvSpPr>
          <p:nvPr>
            <p:ph type="body" sz="half" idx="4294967295"/>
          </p:nvPr>
        </p:nvSpPr>
        <p:spPr>
          <a:xfrm>
            <a:off x="457200" y="1600200"/>
            <a:ext cx="4845050" cy="4530725"/>
          </a:xfrm>
        </p:spPr>
        <p:txBody>
          <a:bodyPr/>
          <a:lstStyle/>
          <a:p>
            <a:r>
              <a:rPr lang="ko-KR" altLang="en-US" sz="2400"/>
              <a:t>운동발달이 느림 </a:t>
            </a:r>
            <a:r>
              <a:rPr lang="en-US" altLang="ko-KR" sz="2400"/>
              <a:t>(Developmental delay)</a:t>
            </a:r>
            <a:endParaRPr lang="ko-KR" altLang="en-US" sz="2400"/>
          </a:p>
          <a:p>
            <a:r>
              <a:rPr lang="ko-KR" altLang="en-US" sz="2400"/>
              <a:t>감각장애                   </a:t>
            </a:r>
            <a:r>
              <a:rPr lang="en-US" altLang="ko-KR" sz="2400"/>
              <a:t>(Sensory disabilities)</a:t>
            </a:r>
          </a:p>
          <a:p>
            <a:r>
              <a:rPr lang="ko-KR" altLang="en-US" sz="2400"/>
              <a:t>지체장애                  </a:t>
            </a:r>
            <a:r>
              <a:rPr lang="en-US" altLang="ko-KR" sz="2400"/>
              <a:t>(Physical disabilities)</a:t>
            </a:r>
          </a:p>
          <a:p>
            <a:r>
              <a:rPr lang="ko-KR" altLang="en-US" sz="2400"/>
              <a:t>신경계 장애        </a:t>
            </a:r>
            <a:r>
              <a:rPr lang="en-US" altLang="ko-KR" sz="2400"/>
              <a:t>(Neurological conditions)</a:t>
            </a:r>
          </a:p>
        </p:txBody>
      </p:sp>
      <p:pic>
        <p:nvPicPr>
          <p:cNvPr id="34820" name="Picture 4" descr="j0318792">
            <a:extLst>
              <a:ext uri="{FF2B5EF4-FFF2-40B4-BE49-F238E27FC236}">
                <a16:creationId xmlns:a16="http://schemas.microsoft.com/office/drawing/2014/main" id="{C6BACFB2-68C7-4497-9E05-D33623A4A4D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862638" y="1857375"/>
            <a:ext cx="2390775" cy="30273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3685D35-07A6-4072-84B6-BF1874791A56}"/>
              </a:ext>
            </a:extLst>
          </p:cNvPr>
          <p:cNvSpPr>
            <a:spLocks noGrp="1" noChangeArrowheads="1"/>
          </p:cNvSpPr>
          <p:nvPr>
            <p:ph type="title" idx="4294967295"/>
          </p:nvPr>
        </p:nvSpPr>
        <p:spPr/>
        <p:txBody>
          <a:bodyPr/>
          <a:lstStyle/>
          <a:p>
            <a:r>
              <a:rPr lang="ko-KR" altLang="en-US"/>
              <a:t>결론</a:t>
            </a:r>
          </a:p>
        </p:txBody>
      </p:sp>
      <p:sp>
        <p:nvSpPr>
          <p:cNvPr id="35843" name="Rectangle 3">
            <a:extLst>
              <a:ext uri="{FF2B5EF4-FFF2-40B4-BE49-F238E27FC236}">
                <a16:creationId xmlns:a16="http://schemas.microsoft.com/office/drawing/2014/main" id="{A00242ED-1F01-46C9-9848-E86AD9656CF4}"/>
              </a:ext>
            </a:extLst>
          </p:cNvPr>
          <p:cNvSpPr>
            <a:spLocks noGrp="1" noChangeArrowheads="1"/>
          </p:cNvSpPr>
          <p:nvPr>
            <p:ph type="body" idx="4294967295"/>
          </p:nvPr>
        </p:nvSpPr>
        <p:spPr>
          <a:xfrm>
            <a:off x="457200" y="1600200"/>
            <a:ext cx="8229600" cy="3846513"/>
          </a:xfrm>
        </p:spPr>
        <p:txBody>
          <a:bodyPr/>
          <a:lstStyle/>
          <a:p>
            <a:r>
              <a:rPr lang="ko-KR" altLang="en-US" sz="2900"/>
              <a:t>모든 어린이는 학습이 가능하다</a:t>
            </a:r>
            <a:r>
              <a:rPr lang="en-US" altLang="ko-KR" sz="2900"/>
              <a:t>.</a:t>
            </a:r>
          </a:p>
          <a:p>
            <a:r>
              <a:rPr lang="ko-KR" altLang="en-US" sz="2900"/>
              <a:t>거의 모든 어린이는 전형적인 운동발달의 단계를 거친다</a:t>
            </a:r>
            <a:r>
              <a:rPr lang="en-US" altLang="ko-KR" sz="2900"/>
              <a:t>.</a:t>
            </a:r>
          </a:p>
          <a:p>
            <a:r>
              <a:rPr lang="ko-KR" altLang="en-US" sz="2900"/>
              <a:t>설사 장애가 운동발달에 있어 개인차를 초래할 지라도</a:t>
            </a:r>
            <a:r>
              <a:rPr lang="en-US" altLang="ko-KR" sz="2900"/>
              <a:t>, </a:t>
            </a:r>
            <a:r>
              <a:rPr lang="ko-KR" altLang="en-US" sz="2900"/>
              <a:t>발달모형은 여전히 체육</a:t>
            </a:r>
            <a:r>
              <a:rPr lang="en-US" altLang="ko-KR" sz="2900"/>
              <a:t>/</a:t>
            </a:r>
            <a:r>
              <a:rPr lang="ko-KR" altLang="en-US" sz="2900"/>
              <a:t>특수체육 지도 시 많은 도움을 준다</a:t>
            </a:r>
            <a:r>
              <a:rPr lang="en-US" altLang="ko-KR" sz="29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6570091-4868-4E8C-AFDC-7A2EF4D22201}"/>
              </a:ext>
            </a:extLst>
          </p:cNvPr>
          <p:cNvSpPr>
            <a:spLocks noGrp="1" noChangeArrowheads="1"/>
          </p:cNvSpPr>
          <p:nvPr>
            <p:ph type="title" idx="4294967295"/>
          </p:nvPr>
        </p:nvSpPr>
        <p:spPr/>
        <p:txBody>
          <a:bodyPr/>
          <a:lstStyle/>
          <a:p>
            <a:r>
              <a:rPr lang="ko-KR" altLang="en-US"/>
              <a:t>특수체육의 목표</a:t>
            </a:r>
            <a:r>
              <a:rPr lang="en-US" altLang="ko-KR"/>
              <a:t>(</a:t>
            </a:r>
            <a:r>
              <a:rPr lang="ko-KR" altLang="en-US"/>
              <a:t>계속</a:t>
            </a:r>
            <a:r>
              <a:rPr lang="en-US" altLang="ko-KR"/>
              <a:t>)</a:t>
            </a:r>
          </a:p>
        </p:txBody>
      </p:sp>
      <p:sp>
        <p:nvSpPr>
          <p:cNvPr id="6147" name="Rectangle 3">
            <a:extLst>
              <a:ext uri="{FF2B5EF4-FFF2-40B4-BE49-F238E27FC236}">
                <a16:creationId xmlns:a16="http://schemas.microsoft.com/office/drawing/2014/main" id="{B8A02F38-9934-43AA-B21A-8F278A5A66F2}"/>
              </a:ext>
            </a:extLst>
          </p:cNvPr>
          <p:cNvSpPr>
            <a:spLocks noGrp="1" noChangeArrowheads="1"/>
          </p:cNvSpPr>
          <p:nvPr>
            <p:ph type="body" sz="half" idx="4294967295"/>
          </p:nvPr>
        </p:nvSpPr>
        <p:spPr>
          <a:xfrm>
            <a:off x="457200" y="1600200"/>
            <a:ext cx="4038600" cy="4530725"/>
          </a:xfrm>
        </p:spPr>
        <p:txBody>
          <a:bodyPr/>
          <a:lstStyle/>
          <a:p>
            <a:pPr>
              <a:lnSpc>
                <a:spcPct val="90000"/>
              </a:lnSpc>
            </a:pPr>
            <a:r>
              <a:rPr lang="ko-KR" altLang="en-US" sz="2400"/>
              <a:t>심동적 영역   </a:t>
            </a:r>
            <a:r>
              <a:rPr lang="en-US" altLang="ko-KR" sz="2400"/>
              <a:t>(psychomotor domain)</a:t>
            </a:r>
          </a:p>
          <a:p>
            <a:pPr lvl="1">
              <a:lnSpc>
                <a:spcPct val="90000"/>
              </a:lnSpc>
            </a:pPr>
            <a:r>
              <a:rPr lang="ko-KR" altLang="en-US" sz="2000"/>
              <a:t>운동기술과 유형</a:t>
            </a:r>
          </a:p>
          <a:p>
            <a:pPr lvl="1">
              <a:lnSpc>
                <a:spcPct val="90000"/>
              </a:lnSpc>
            </a:pPr>
            <a:r>
              <a:rPr lang="ko-KR" altLang="en-US" sz="2000"/>
              <a:t>체력</a:t>
            </a:r>
          </a:p>
          <a:p>
            <a:pPr lvl="1">
              <a:lnSpc>
                <a:spcPct val="90000"/>
              </a:lnSpc>
            </a:pPr>
            <a:r>
              <a:rPr lang="ko-KR" altLang="en-US" sz="2000"/>
              <a:t>레저</a:t>
            </a:r>
          </a:p>
          <a:p>
            <a:pPr>
              <a:lnSpc>
                <a:spcPct val="90000"/>
              </a:lnSpc>
            </a:pPr>
            <a:r>
              <a:rPr lang="ko-KR" altLang="en-US" sz="2400"/>
              <a:t>정의적 영역          </a:t>
            </a:r>
            <a:r>
              <a:rPr lang="en-US" altLang="ko-KR" sz="2400"/>
              <a:t>(affective domain)</a:t>
            </a:r>
          </a:p>
          <a:p>
            <a:pPr lvl="1">
              <a:lnSpc>
                <a:spcPct val="90000"/>
              </a:lnSpc>
            </a:pPr>
            <a:r>
              <a:rPr lang="ko-KR" altLang="en-US" sz="2000"/>
              <a:t>긍정적인 자아개념</a:t>
            </a:r>
          </a:p>
          <a:p>
            <a:pPr lvl="1">
              <a:lnSpc>
                <a:spcPct val="90000"/>
              </a:lnSpc>
            </a:pPr>
            <a:r>
              <a:rPr lang="ko-KR" altLang="en-US" sz="2000"/>
              <a:t>사회성</a:t>
            </a:r>
          </a:p>
          <a:p>
            <a:pPr lvl="1">
              <a:lnSpc>
                <a:spcPct val="90000"/>
              </a:lnSpc>
            </a:pPr>
            <a:r>
              <a:rPr lang="ko-KR" altLang="en-US" sz="2000"/>
              <a:t>즐거움</a:t>
            </a:r>
          </a:p>
          <a:p>
            <a:pPr lvl="1">
              <a:lnSpc>
                <a:spcPct val="90000"/>
              </a:lnSpc>
            </a:pPr>
            <a:r>
              <a:rPr lang="ko-KR" altLang="en-US" sz="2000"/>
              <a:t>긴장완화</a:t>
            </a:r>
          </a:p>
        </p:txBody>
      </p:sp>
      <p:sp>
        <p:nvSpPr>
          <p:cNvPr id="6148" name="Rectangle 4">
            <a:extLst>
              <a:ext uri="{FF2B5EF4-FFF2-40B4-BE49-F238E27FC236}">
                <a16:creationId xmlns:a16="http://schemas.microsoft.com/office/drawing/2014/main" id="{496FF80B-97FD-44F2-A8ED-DB4ADAED7430}"/>
              </a:ext>
            </a:extLst>
          </p:cNvPr>
          <p:cNvSpPr>
            <a:spLocks noGrp="1" noChangeArrowheads="1"/>
          </p:cNvSpPr>
          <p:nvPr>
            <p:ph type="body" sz="half" idx="4294967295"/>
          </p:nvPr>
        </p:nvSpPr>
        <p:spPr>
          <a:xfrm>
            <a:off x="4648200" y="1600200"/>
            <a:ext cx="4038600" cy="4530725"/>
          </a:xfrm>
        </p:spPr>
        <p:txBody>
          <a:bodyPr/>
          <a:lstStyle/>
          <a:p>
            <a:pPr>
              <a:lnSpc>
                <a:spcPct val="90000"/>
              </a:lnSpc>
            </a:pPr>
            <a:r>
              <a:rPr lang="ko-KR" altLang="en-US" sz="2400"/>
              <a:t>인지적 영역         </a:t>
            </a:r>
            <a:r>
              <a:rPr lang="en-US" altLang="ko-KR" sz="2400"/>
              <a:t>(cognitive domain)</a:t>
            </a:r>
          </a:p>
          <a:p>
            <a:pPr lvl="1">
              <a:lnSpc>
                <a:spcPct val="90000"/>
              </a:lnSpc>
            </a:pPr>
            <a:r>
              <a:rPr lang="ko-KR" altLang="en-US" sz="2000"/>
              <a:t>놀이와 게임활동</a:t>
            </a:r>
          </a:p>
          <a:p>
            <a:pPr lvl="1">
              <a:lnSpc>
                <a:spcPct val="90000"/>
              </a:lnSpc>
            </a:pPr>
            <a:r>
              <a:rPr lang="ko-KR" altLang="en-US" sz="2000"/>
              <a:t>운동지각기능</a:t>
            </a:r>
          </a:p>
          <a:p>
            <a:pPr lvl="1">
              <a:lnSpc>
                <a:spcPct val="90000"/>
              </a:lnSpc>
            </a:pPr>
            <a:r>
              <a:rPr lang="ko-KR" altLang="en-US" sz="2000"/>
              <a:t>감각</a:t>
            </a:r>
            <a:r>
              <a:rPr lang="en-US" altLang="ko-KR" sz="2000"/>
              <a:t>/</a:t>
            </a:r>
            <a:r>
              <a:rPr lang="ko-KR" altLang="en-US" sz="2000"/>
              <a:t>지각의 융합</a:t>
            </a:r>
          </a:p>
          <a:p>
            <a:pPr lvl="1">
              <a:lnSpc>
                <a:spcPct val="90000"/>
              </a:lnSpc>
            </a:pPr>
            <a:r>
              <a:rPr lang="ko-KR" altLang="en-US" sz="2000"/>
              <a:t>창의적 표현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9FEF4E1-6EF5-4CD1-805D-838E810679D5}"/>
              </a:ext>
            </a:extLst>
          </p:cNvPr>
          <p:cNvSpPr>
            <a:spLocks noGrp="1" noChangeArrowheads="1"/>
          </p:cNvSpPr>
          <p:nvPr>
            <p:ph type="title" idx="4294967295"/>
          </p:nvPr>
        </p:nvSpPr>
        <p:spPr/>
        <p:txBody>
          <a:bodyPr/>
          <a:lstStyle/>
          <a:p>
            <a:r>
              <a:rPr lang="en-US" altLang="ko-KR" sz="4000"/>
              <a:t>MI-EPEC </a:t>
            </a:r>
            <a:r>
              <a:rPr lang="ko-KR" altLang="en-US" sz="4000"/>
              <a:t>정의</a:t>
            </a:r>
            <a:br>
              <a:rPr lang="ko-KR" altLang="en-US" sz="4000"/>
            </a:br>
            <a:r>
              <a:rPr lang="en-US" altLang="ko-KR" sz="4000"/>
              <a:t>(</a:t>
            </a:r>
            <a:r>
              <a:rPr lang="ko-KR" altLang="en-US" sz="4000"/>
              <a:t>미국 미시건 체육교과과정</a:t>
            </a:r>
            <a:r>
              <a:rPr lang="en-US" altLang="ko-KR" sz="4000"/>
              <a:t>) </a:t>
            </a:r>
            <a:endParaRPr lang="ko-KR" altLang="en-US" sz="4000"/>
          </a:p>
        </p:txBody>
      </p:sp>
      <p:sp>
        <p:nvSpPr>
          <p:cNvPr id="7171" name="Rectangle 3">
            <a:extLst>
              <a:ext uri="{FF2B5EF4-FFF2-40B4-BE49-F238E27FC236}">
                <a16:creationId xmlns:a16="http://schemas.microsoft.com/office/drawing/2014/main" id="{0490DBA4-D5A8-4D3C-B61D-CA0523B1F24D}"/>
              </a:ext>
            </a:extLst>
          </p:cNvPr>
          <p:cNvSpPr>
            <a:spLocks noGrp="1" noChangeArrowheads="1"/>
          </p:cNvSpPr>
          <p:nvPr>
            <p:ph type="body" sz="half" idx="4294967295"/>
          </p:nvPr>
        </p:nvSpPr>
        <p:spPr>
          <a:xfrm>
            <a:off x="457200" y="1600200"/>
            <a:ext cx="4999038" cy="4530725"/>
          </a:xfrm>
        </p:spPr>
        <p:txBody>
          <a:bodyPr/>
          <a:lstStyle/>
          <a:p>
            <a:r>
              <a:rPr lang="en-US" altLang="ko-KR" sz="2400"/>
              <a:t>MI-EPEC (Michigan Exemplary Physical Education Curriculum)</a:t>
            </a:r>
            <a:endParaRPr lang="ko-KR" altLang="en-US" sz="2400"/>
          </a:p>
          <a:p>
            <a:r>
              <a:rPr lang="ko-KR" altLang="en-US" sz="2400"/>
              <a:t>정의</a:t>
            </a:r>
          </a:p>
          <a:p>
            <a:pPr lvl="1"/>
            <a:r>
              <a:rPr lang="ko-KR" altLang="en-US" sz="2000"/>
              <a:t>바디조절기술</a:t>
            </a:r>
          </a:p>
          <a:p>
            <a:pPr lvl="1"/>
            <a:r>
              <a:rPr lang="ko-KR" altLang="en-US" sz="2000"/>
              <a:t>기초운동기술</a:t>
            </a:r>
          </a:p>
          <a:p>
            <a:pPr lvl="1"/>
            <a:r>
              <a:rPr lang="ko-KR" altLang="en-US" sz="2000"/>
              <a:t>체력</a:t>
            </a:r>
          </a:p>
          <a:p>
            <a:pPr lvl="1"/>
            <a:r>
              <a:rPr lang="ko-KR" altLang="en-US" sz="2000"/>
              <a:t>스포츠</a:t>
            </a:r>
            <a:r>
              <a:rPr lang="en-US" altLang="ko-KR" sz="2000"/>
              <a:t>, </a:t>
            </a:r>
            <a:r>
              <a:rPr lang="ko-KR" altLang="en-US" sz="2000"/>
              <a:t>게임</a:t>
            </a:r>
            <a:r>
              <a:rPr lang="en-US" altLang="ko-KR" sz="2000"/>
              <a:t>, </a:t>
            </a:r>
            <a:r>
              <a:rPr lang="ko-KR" altLang="en-US" sz="2000"/>
              <a:t>댄스 기술</a:t>
            </a:r>
          </a:p>
          <a:p>
            <a:pPr lvl="1"/>
            <a:r>
              <a:rPr lang="ko-KR" altLang="en-US" sz="2000"/>
              <a:t>신체활동을 위한 인지기술</a:t>
            </a:r>
          </a:p>
          <a:p>
            <a:pPr lvl="1"/>
            <a:r>
              <a:rPr lang="ko-KR" altLang="en-US" sz="2000"/>
              <a:t>신체활동을 위한 사회적 상호작용 기술</a:t>
            </a:r>
          </a:p>
        </p:txBody>
      </p:sp>
      <p:pic>
        <p:nvPicPr>
          <p:cNvPr id="7172" name="Picture 4" descr="MFF Home">
            <a:hlinkClick r:id="rId3"/>
            <a:extLst>
              <a:ext uri="{FF2B5EF4-FFF2-40B4-BE49-F238E27FC236}">
                <a16:creationId xmlns:a16="http://schemas.microsoft.com/office/drawing/2014/main" id="{B81510B8-EC37-437A-843B-F24A88B8A248}"/>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918200" y="1857375"/>
            <a:ext cx="2605088" cy="27876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F79D243-9987-4600-838D-1E86B90D436A}"/>
              </a:ext>
            </a:extLst>
          </p:cNvPr>
          <p:cNvSpPr>
            <a:spLocks noGrp="1" noChangeArrowheads="1"/>
          </p:cNvSpPr>
          <p:nvPr>
            <p:ph type="title" idx="4294967295"/>
          </p:nvPr>
        </p:nvSpPr>
        <p:spPr/>
        <p:txBody>
          <a:bodyPr/>
          <a:lstStyle/>
          <a:p>
            <a:r>
              <a:rPr lang="ko-KR" altLang="en-US" sz="4000"/>
              <a:t>바디조절 기술 </a:t>
            </a:r>
            <a:br>
              <a:rPr lang="ko-KR" altLang="en-US" sz="4000"/>
            </a:br>
            <a:r>
              <a:rPr lang="en-US" altLang="ko-KR" sz="4000"/>
              <a:t>(Body Management Skills)</a:t>
            </a:r>
          </a:p>
        </p:txBody>
      </p:sp>
      <p:sp>
        <p:nvSpPr>
          <p:cNvPr id="8195" name="Rectangle 3">
            <a:extLst>
              <a:ext uri="{FF2B5EF4-FFF2-40B4-BE49-F238E27FC236}">
                <a16:creationId xmlns:a16="http://schemas.microsoft.com/office/drawing/2014/main" id="{193E0193-8138-4DE2-8FA2-CB624B008AD9}"/>
              </a:ext>
            </a:extLst>
          </p:cNvPr>
          <p:cNvSpPr>
            <a:spLocks noGrp="1" noChangeArrowheads="1"/>
          </p:cNvSpPr>
          <p:nvPr>
            <p:ph type="body" sz="half" idx="4294967295"/>
          </p:nvPr>
        </p:nvSpPr>
        <p:spPr>
          <a:xfrm>
            <a:off x="457200" y="1600200"/>
            <a:ext cx="4614863" cy="4530725"/>
          </a:xfrm>
        </p:spPr>
        <p:txBody>
          <a:bodyPr/>
          <a:lstStyle/>
          <a:p>
            <a:r>
              <a:rPr lang="ko-KR" altLang="en-US" sz="2400"/>
              <a:t>바디조절기술</a:t>
            </a:r>
          </a:p>
          <a:p>
            <a:pPr lvl="1"/>
            <a:r>
              <a:rPr lang="ko-KR" altLang="en-US" sz="2000"/>
              <a:t>바디 컨트롤</a:t>
            </a:r>
          </a:p>
          <a:p>
            <a:pPr lvl="1"/>
            <a:r>
              <a:rPr lang="ko-KR" altLang="en-US" sz="2000"/>
              <a:t>자세</a:t>
            </a:r>
          </a:p>
          <a:p>
            <a:r>
              <a:rPr lang="ko-KR" altLang="en-US" sz="2400"/>
              <a:t>왜 중요한가</a:t>
            </a:r>
            <a:r>
              <a:rPr lang="en-US" altLang="ko-KR" sz="2400"/>
              <a:t>?</a:t>
            </a:r>
          </a:p>
        </p:txBody>
      </p:sp>
      <p:pic>
        <p:nvPicPr>
          <p:cNvPr id="8196" name="Picture 4" descr="j0318742">
            <a:extLst>
              <a:ext uri="{FF2B5EF4-FFF2-40B4-BE49-F238E27FC236}">
                <a16:creationId xmlns:a16="http://schemas.microsoft.com/office/drawing/2014/main" id="{D3A24246-2978-406E-854B-DE6B153CC3C8}"/>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743575" y="1771650"/>
            <a:ext cx="2195513" cy="34194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A0E1361-656D-414E-836C-13EE7F39E2FB}"/>
              </a:ext>
            </a:extLst>
          </p:cNvPr>
          <p:cNvSpPr>
            <a:spLocks noGrp="1" noChangeArrowheads="1"/>
          </p:cNvSpPr>
          <p:nvPr>
            <p:ph type="title" idx="4294967295"/>
          </p:nvPr>
        </p:nvSpPr>
        <p:spPr/>
        <p:txBody>
          <a:bodyPr/>
          <a:lstStyle/>
          <a:p>
            <a:r>
              <a:rPr lang="ko-KR" altLang="en-US" sz="4000"/>
              <a:t>기초운동기술</a:t>
            </a:r>
            <a:br>
              <a:rPr lang="ko-KR" altLang="en-US" sz="4000"/>
            </a:br>
            <a:r>
              <a:rPr lang="en-US" altLang="ko-KR" sz="4000"/>
              <a:t>(Fundamental Motor Skills)</a:t>
            </a:r>
          </a:p>
        </p:txBody>
      </p:sp>
      <p:sp>
        <p:nvSpPr>
          <p:cNvPr id="9219" name="Rectangle 3">
            <a:extLst>
              <a:ext uri="{FF2B5EF4-FFF2-40B4-BE49-F238E27FC236}">
                <a16:creationId xmlns:a16="http://schemas.microsoft.com/office/drawing/2014/main" id="{A05EDBDD-FC04-4EAB-AE57-016ED3F88471}"/>
              </a:ext>
            </a:extLst>
          </p:cNvPr>
          <p:cNvSpPr>
            <a:spLocks noGrp="1" noChangeArrowheads="1"/>
          </p:cNvSpPr>
          <p:nvPr>
            <p:ph type="body" sz="half" idx="4294967295"/>
          </p:nvPr>
        </p:nvSpPr>
        <p:spPr>
          <a:xfrm>
            <a:off x="457200" y="1600200"/>
            <a:ext cx="4038600" cy="4530725"/>
          </a:xfrm>
        </p:spPr>
        <p:txBody>
          <a:bodyPr/>
          <a:lstStyle/>
          <a:p>
            <a:r>
              <a:rPr lang="ko-KR" altLang="en-US" sz="2400"/>
              <a:t>기초운동기술</a:t>
            </a:r>
          </a:p>
          <a:p>
            <a:pPr lvl="1"/>
            <a:r>
              <a:rPr lang="ko-KR" altLang="en-US" sz="2000"/>
              <a:t>유동성 운동기술 </a:t>
            </a:r>
            <a:r>
              <a:rPr lang="en-US" altLang="ko-KR" sz="2000"/>
              <a:t>(locomotor skills)</a:t>
            </a:r>
            <a:endParaRPr lang="ko-KR" altLang="en-US" sz="2000"/>
          </a:p>
          <a:p>
            <a:pPr lvl="1"/>
            <a:r>
              <a:rPr lang="ko-KR" altLang="en-US" sz="2000"/>
              <a:t>물체조작 기술       </a:t>
            </a:r>
            <a:r>
              <a:rPr lang="en-US" altLang="ko-KR" sz="2000"/>
              <a:t>(object-control skills)</a:t>
            </a:r>
          </a:p>
          <a:p>
            <a:r>
              <a:rPr lang="ko-KR" altLang="en-US" sz="2400"/>
              <a:t>왜 중요한가</a:t>
            </a:r>
            <a:r>
              <a:rPr lang="en-US" altLang="ko-KR" sz="2400"/>
              <a:t>?</a:t>
            </a:r>
          </a:p>
        </p:txBody>
      </p:sp>
      <p:pic>
        <p:nvPicPr>
          <p:cNvPr id="9220" name="Picture 4" descr="j0194332[1]">
            <a:extLst>
              <a:ext uri="{FF2B5EF4-FFF2-40B4-BE49-F238E27FC236}">
                <a16:creationId xmlns:a16="http://schemas.microsoft.com/office/drawing/2014/main" id="{2BC4CFA8-4F85-4184-BDB4-80B8CC93DD18}"/>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302250" y="2112963"/>
            <a:ext cx="2379663" cy="3248025"/>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A628BAB-EF69-472C-9977-3590D9D732DC}"/>
              </a:ext>
            </a:extLst>
          </p:cNvPr>
          <p:cNvSpPr>
            <a:spLocks noGrp="1" noChangeArrowheads="1"/>
          </p:cNvSpPr>
          <p:nvPr>
            <p:ph type="title" idx="4294967295"/>
          </p:nvPr>
        </p:nvSpPr>
        <p:spPr/>
        <p:txBody>
          <a:bodyPr/>
          <a:lstStyle/>
          <a:p>
            <a:r>
              <a:rPr lang="ko-KR" altLang="en-US"/>
              <a:t>체력 </a:t>
            </a:r>
            <a:r>
              <a:rPr lang="en-US" altLang="ko-KR"/>
              <a:t>(Physical Fitness) </a:t>
            </a:r>
          </a:p>
        </p:txBody>
      </p:sp>
      <p:sp>
        <p:nvSpPr>
          <p:cNvPr id="10243" name="Rectangle 3">
            <a:extLst>
              <a:ext uri="{FF2B5EF4-FFF2-40B4-BE49-F238E27FC236}">
                <a16:creationId xmlns:a16="http://schemas.microsoft.com/office/drawing/2014/main" id="{464B86C5-ACB7-488E-A60C-D2F018CC3301}"/>
              </a:ext>
            </a:extLst>
          </p:cNvPr>
          <p:cNvSpPr>
            <a:spLocks noGrp="1" noChangeArrowheads="1"/>
          </p:cNvSpPr>
          <p:nvPr>
            <p:ph type="body" sz="half" idx="4294967295"/>
          </p:nvPr>
        </p:nvSpPr>
        <p:spPr>
          <a:xfrm>
            <a:off x="457200" y="1600200"/>
            <a:ext cx="3581400" cy="4530725"/>
          </a:xfrm>
        </p:spPr>
        <p:txBody>
          <a:bodyPr/>
          <a:lstStyle/>
          <a:p>
            <a:r>
              <a:rPr lang="ko-KR" altLang="en-US" sz="2400"/>
              <a:t>체력</a:t>
            </a:r>
          </a:p>
          <a:p>
            <a:pPr lvl="1"/>
            <a:r>
              <a:rPr lang="ko-KR" altLang="en-US" sz="2000"/>
              <a:t>근력</a:t>
            </a:r>
          </a:p>
          <a:p>
            <a:pPr lvl="1"/>
            <a:r>
              <a:rPr lang="ko-KR" altLang="en-US" sz="2000"/>
              <a:t>근지구력</a:t>
            </a:r>
          </a:p>
          <a:p>
            <a:pPr lvl="1"/>
            <a:r>
              <a:rPr lang="ko-KR" altLang="en-US" sz="2000"/>
              <a:t>유연성</a:t>
            </a:r>
          </a:p>
          <a:p>
            <a:pPr lvl="1"/>
            <a:r>
              <a:rPr lang="ko-KR" altLang="en-US" sz="2000"/>
              <a:t>심폐지구력</a:t>
            </a:r>
          </a:p>
          <a:p>
            <a:pPr lvl="1"/>
            <a:r>
              <a:rPr lang="ko-KR" altLang="en-US" sz="2000"/>
              <a:t>신체조성</a:t>
            </a:r>
          </a:p>
          <a:p>
            <a:r>
              <a:rPr lang="ko-KR" altLang="en-US" sz="2400"/>
              <a:t>왜 중요한가</a:t>
            </a:r>
            <a:r>
              <a:rPr lang="en-US" altLang="ko-KR" sz="2400"/>
              <a:t>?</a:t>
            </a:r>
          </a:p>
        </p:txBody>
      </p:sp>
      <p:pic>
        <p:nvPicPr>
          <p:cNvPr id="10244" name="Picture 4" descr="j0318796">
            <a:extLst>
              <a:ext uri="{FF2B5EF4-FFF2-40B4-BE49-F238E27FC236}">
                <a16:creationId xmlns:a16="http://schemas.microsoft.com/office/drawing/2014/main" id="{814E4684-D0BD-4EA8-9B87-4E85622DED4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149725" y="1771650"/>
            <a:ext cx="1720850" cy="3076575"/>
          </a:xfrm>
        </p:spPr>
      </p:pic>
      <p:pic>
        <p:nvPicPr>
          <p:cNvPr id="10245" name="Picture 5" descr="BD10694_[1]">
            <a:extLst>
              <a:ext uri="{FF2B5EF4-FFF2-40B4-BE49-F238E27FC236}">
                <a16:creationId xmlns:a16="http://schemas.microsoft.com/office/drawing/2014/main" id="{E2649352-6A34-4C85-B2D2-94F420895FD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88013" y="4335463"/>
            <a:ext cx="2282825" cy="1800225"/>
          </a:xfrm>
          <a:noFill/>
        </p:spPr>
      </p:pic>
      <p:pic>
        <p:nvPicPr>
          <p:cNvPr id="10246" name="Picture 6" descr="j0318738">
            <a:extLst>
              <a:ext uri="{FF2B5EF4-FFF2-40B4-BE49-F238E27FC236}">
                <a16:creationId xmlns:a16="http://schemas.microsoft.com/office/drawing/2014/main" id="{FA3B9F1A-232C-4CFA-A10D-68926E72C0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828800"/>
            <a:ext cx="1495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553F47A-3512-45D3-B929-32B21FD4F6C5}"/>
              </a:ext>
            </a:extLst>
          </p:cNvPr>
          <p:cNvSpPr>
            <a:spLocks noGrp="1" noChangeArrowheads="1"/>
          </p:cNvSpPr>
          <p:nvPr>
            <p:ph type="title" idx="4294967295"/>
          </p:nvPr>
        </p:nvSpPr>
        <p:spPr/>
        <p:txBody>
          <a:bodyPr/>
          <a:lstStyle/>
          <a:p>
            <a:r>
              <a:rPr lang="ko-KR" altLang="en-US" sz="4000"/>
              <a:t>스포츠</a:t>
            </a:r>
            <a:r>
              <a:rPr lang="en-US" altLang="ko-KR" sz="4000"/>
              <a:t>, </a:t>
            </a:r>
            <a:r>
              <a:rPr lang="ko-KR" altLang="en-US" sz="4000"/>
              <a:t>게임</a:t>
            </a:r>
            <a:r>
              <a:rPr lang="en-US" altLang="ko-KR" sz="4000"/>
              <a:t>, </a:t>
            </a:r>
            <a:r>
              <a:rPr lang="ko-KR" altLang="en-US" sz="4000"/>
              <a:t>그리고 댄스 기술 </a:t>
            </a:r>
            <a:r>
              <a:rPr lang="en-US" altLang="ko-KR" sz="3200"/>
              <a:t>(Sports, Games, and Dance Skills)</a:t>
            </a:r>
          </a:p>
        </p:txBody>
      </p:sp>
      <p:sp>
        <p:nvSpPr>
          <p:cNvPr id="11267" name="Rectangle 3">
            <a:extLst>
              <a:ext uri="{FF2B5EF4-FFF2-40B4-BE49-F238E27FC236}">
                <a16:creationId xmlns:a16="http://schemas.microsoft.com/office/drawing/2014/main" id="{6C06E6E2-580A-4B13-B8B0-F06AEDCCCCA2}"/>
              </a:ext>
            </a:extLst>
          </p:cNvPr>
          <p:cNvSpPr>
            <a:spLocks noGrp="1" noChangeArrowheads="1"/>
          </p:cNvSpPr>
          <p:nvPr>
            <p:ph type="body" sz="half" idx="4294967295"/>
          </p:nvPr>
        </p:nvSpPr>
        <p:spPr>
          <a:xfrm>
            <a:off x="457200" y="1600200"/>
            <a:ext cx="4038600" cy="4530725"/>
          </a:xfrm>
        </p:spPr>
        <p:txBody>
          <a:bodyPr/>
          <a:lstStyle/>
          <a:p>
            <a:r>
              <a:rPr lang="ko-KR" altLang="en-US" sz="2400"/>
              <a:t>개인</a:t>
            </a:r>
            <a:r>
              <a:rPr lang="en-US" altLang="ko-KR" sz="2400"/>
              <a:t>, </a:t>
            </a:r>
            <a:r>
              <a:rPr lang="ko-KR" altLang="en-US" sz="2400"/>
              <a:t>혹은 팀 활동</a:t>
            </a:r>
          </a:p>
          <a:p>
            <a:r>
              <a:rPr lang="ko-KR" altLang="en-US" sz="2400"/>
              <a:t>왜 중요한가</a:t>
            </a:r>
            <a:r>
              <a:rPr lang="en-US" altLang="ko-KR" sz="2400"/>
              <a:t>?</a:t>
            </a:r>
          </a:p>
        </p:txBody>
      </p:sp>
      <p:pic>
        <p:nvPicPr>
          <p:cNvPr id="11268" name="Picture 4" descr="j0318792">
            <a:extLst>
              <a:ext uri="{FF2B5EF4-FFF2-40B4-BE49-F238E27FC236}">
                <a16:creationId xmlns:a16="http://schemas.microsoft.com/office/drawing/2014/main" id="{68DEB81D-A67B-483B-B5E8-4F4B0776C38F}"/>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610225" y="1941513"/>
            <a:ext cx="2257425" cy="2857500"/>
          </a:xfrm>
          <a:noFill/>
        </p:spPr>
      </p:pic>
    </p:spTree>
  </p:cSld>
  <p:clrMapOvr>
    <a:masterClrMapping/>
  </p:clrMapOvr>
</p:sld>
</file>

<file path=ppt/theme/theme1.xml><?xml version="1.0" encoding="utf-8"?>
<a:theme xmlns:a="http://schemas.openxmlformats.org/drawingml/2006/main" name="만추">
  <a:themeElements>
    <a:clrScheme name="만추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만추">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만추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만추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만추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만추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만추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만추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만추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만추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1992</TotalTime>
  <Words>5675</Words>
  <Application>Microsoft Office PowerPoint</Application>
  <PresentationFormat>화면 슬라이드 쇼(4:3)</PresentationFormat>
  <Paragraphs>416</Paragraphs>
  <Slides>35</Slides>
  <Notes>30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35</vt:i4>
      </vt:variant>
    </vt:vector>
  </HeadingPairs>
  <TitlesOfParts>
    <vt:vector size="40" baseType="lpstr">
      <vt:lpstr>굴림</vt:lpstr>
      <vt:lpstr>Arial</vt:lpstr>
      <vt:lpstr>Times New Roman</vt:lpstr>
      <vt:lpstr>Wingdings</vt:lpstr>
      <vt:lpstr>만추</vt:lpstr>
      <vt:lpstr>특수체육 지도법 Teaching and Coaching</vt:lpstr>
      <vt:lpstr>체육교육의 정의</vt:lpstr>
      <vt:lpstr>특수체육의 목표</vt:lpstr>
      <vt:lpstr>특수체육의 목표(계속)</vt:lpstr>
      <vt:lpstr>MI-EPEC 정의 (미국 미시건 체육교과과정) </vt:lpstr>
      <vt:lpstr>바디조절 기술  (Body Management Skills)</vt:lpstr>
      <vt:lpstr>기초운동기술 (Fundamental Motor Skills)</vt:lpstr>
      <vt:lpstr>체력 (Physical Fitness) </vt:lpstr>
      <vt:lpstr>스포츠, 게임, 그리고 댄스 기술 (Sports, Games, and Dance Skills)</vt:lpstr>
      <vt:lpstr>신체활동관련 인지기술  (Activity-Related Cognitive Skills)</vt:lpstr>
      <vt:lpstr>신체활동관련 개인적-사회적 기술  (Activity-Related Personal-Social Skills)</vt:lpstr>
      <vt:lpstr>미 장애인 교육진흥법 정의 (IDEA)</vt:lpstr>
      <vt:lpstr>The Challenge . . . </vt:lpstr>
      <vt:lpstr>발달모형 (Developmental Model)</vt:lpstr>
      <vt:lpstr>발달모형의 단계</vt:lpstr>
      <vt:lpstr>초기수의운동  (Early Voluntary Movements)</vt:lpstr>
      <vt:lpstr>기초운동기술 (Fundamental Motor Skills)</vt:lpstr>
      <vt:lpstr>이동 운동 기술</vt:lpstr>
      <vt:lpstr>물체 조작 기술</vt:lpstr>
      <vt:lpstr>TGMD-3 Video</vt:lpstr>
      <vt:lpstr>스포츠와 게임 (Sports and Games)</vt:lpstr>
      <vt:lpstr>장애인 체육 지도 시, 발달모형의 사용이 적절한가? </vt:lpstr>
      <vt:lpstr>전형적인 운동발달 단계</vt:lpstr>
      <vt:lpstr>운동발달 원리의 보편성(Universal)</vt:lpstr>
      <vt:lpstr>지도자의 전문성</vt:lpstr>
      <vt:lpstr>운동발달 모형의 적용 시 유의사항</vt:lpstr>
      <vt:lpstr>The “Whole Child”</vt:lpstr>
      <vt:lpstr>“Whole” Child: 감각적 발달</vt:lpstr>
      <vt:lpstr>“Whole” Child:  지적 발달</vt:lpstr>
      <vt:lpstr>“Whole” Child: 도덕적 발달</vt:lpstr>
      <vt:lpstr>“Whole” Child: 사회적 발달</vt:lpstr>
      <vt:lpstr>“Whole” Child: 체력 발달</vt:lpstr>
      <vt:lpstr>개인차</vt:lpstr>
      <vt:lpstr>장애</vt:lpstr>
      <vt:lpstr>결론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 Title</dc:title>
  <dc:creator>Gail M. Dummer</dc:creator>
  <cp:lastModifiedBy>user</cp:lastModifiedBy>
  <cp:revision>61</cp:revision>
  <dcterms:created xsi:type="dcterms:W3CDTF">2002-08-15T02:06:01Z</dcterms:created>
  <dcterms:modified xsi:type="dcterms:W3CDTF">2023-08-03T09:03:52Z</dcterms:modified>
</cp:coreProperties>
</file>